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Arial Black"/>
      <p:regular r:id="rId38"/>
    </p:embeddedFont>
    <p:embeddedFont>
      <p:font typeface="Century Gothic"/>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enturyGothic-bold.fntdata"/><Relationship Id="rId20" Type="http://schemas.openxmlformats.org/officeDocument/2006/relationships/slide" Target="slides/slide15.xml"/><Relationship Id="rId42" Type="http://schemas.openxmlformats.org/officeDocument/2006/relationships/font" Target="fonts/CenturyGothic-boldItalic.fntdata"/><Relationship Id="rId41" Type="http://schemas.openxmlformats.org/officeDocument/2006/relationships/font" Target="fonts/CenturyGothic-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CenturyGothic-regular.fntdata"/><Relationship Id="rId16" Type="http://schemas.openxmlformats.org/officeDocument/2006/relationships/slide" Target="slides/slide11.xml"/><Relationship Id="rId38" Type="http://schemas.openxmlformats.org/officeDocument/2006/relationships/font" Target="fonts/ArialBlack-regular.fntdata"/><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25T17:03:12.737">
    <p:pos x="6000" y="0"/>
    <p:text>-dana petráková</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20" name="Google Shape;20;p2"/>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enom nadpis" type="titleOnly">
  <p:cSld name="TITLE_ONLY">
    <p:spTree>
      <p:nvGrpSpPr>
        <p:cNvPr id="79" name="Shape 79"/>
        <p:cNvGrpSpPr/>
        <p:nvPr/>
      </p:nvGrpSpPr>
      <p:grpSpPr>
        <a:xfrm>
          <a:off x="0" y="0"/>
          <a:ext cx="0" cy="0"/>
          <a:chOff x="0" y="0"/>
          <a:chExt cx="0" cy="0"/>
        </a:xfrm>
      </p:grpSpPr>
      <p:sp>
        <p:nvSpPr>
          <p:cNvPr id="80" name="Google Shape;80;p11"/>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84" name="Shape 84"/>
        <p:cNvGrpSpPr/>
        <p:nvPr/>
      </p:nvGrpSpPr>
      <p:grpSpPr>
        <a:xfrm>
          <a:off x="0" y="0"/>
          <a:ext cx="0" cy="0"/>
          <a:chOff x="0" y="0"/>
          <a:chExt cx="0" cy="0"/>
        </a:xfrm>
      </p:grpSpPr>
      <p:sp>
        <p:nvSpPr>
          <p:cNvPr id="85" name="Google Shape;85;p12"/>
          <p:cNvSpPr txBox="1"/>
          <p:nvPr>
            <p:ph type="title"/>
          </p:nvPr>
        </p:nvSpPr>
        <p:spPr>
          <a:xfrm>
            <a:off x="7085012" y="685800"/>
            <a:ext cx="3657600"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2"/>
          <p:cNvSpPr txBox="1"/>
          <p:nvPr>
            <p:ph idx="1" type="body"/>
          </p:nvPr>
        </p:nvSpPr>
        <p:spPr>
          <a:xfrm>
            <a:off x="684212" y="685800"/>
            <a:ext cx="5943601" cy="5308600"/>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87" name="Google Shape;87;p12"/>
          <p:cNvSpPr txBox="1"/>
          <p:nvPr>
            <p:ph idx="2" type="body"/>
          </p:nvPr>
        </p:nvSpPr>
        <p:spPr>
          <a:xfrm>
            <a:off x="7085012" y="2209799"/>
            <a:ext cx="3657600" cy="2091267"/>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SzPts val="1280"/>
              <a:buNone/>
              <a:defRPr sz="1600"/>
            </a:lvl1pPr>
            <a:lvl2pPr indent="-228600" lvl="1" marL="914400" algn="l">
              <a:spcBef>
                <a:spcPts val="600"/>
              </a:spcBef>
              <a:spcAft>
                <a:spcPts val="0"/>
              </a:spcAft>
              <a:buSzPts val="960"/>
              <a:buNone/>
              <a:defRPr sz="1200"/>
            </a:lvl2pPr>
            <a:lvl3pPr indent="-228600" lvl="2" marL="1371600" algn="l">
              <a:spcBef>
                <a:spcPts val="600"/>
              </a:spcBef>
              <a:spcAft>
                <a:spcPts val="0"/>
              </a:spcAft>
              <a:buSzPts val="800"/>
              <a:buNone/>
              <a:defRPr sz="1000"/>
            </a:lvl3pPr>
            <a:lvl4pPr indent="-228600" lvl="3" marL="1828800" algn="l">
              <a:spcBef>
                <a:spcPts val="600"/>
              </a:spcBef>
              <a:spcAft>
                <a:spcPts val="0"/>
              </a:spcAft>
              <a:buSzPts val="720"/>
              <a:buNone/>
              <a:defRPr sz="900"/>
            </a:lvl4pPr>
            <a:lvl5pPr indent="-228600" lvl="4" marL="2286000" algn="l">
              <a:spcBef>
                <a:spcPts val="600"/>
              </a:spcBef>
              <a:spcAft>
                <a:spcPts val="0"/>
              </a:spcAft>
              <a:buSzPts val="720"/>
              <a:buNone/>
              <a:defRPr sz="900"/>
            </a:lvl5pPr>
            <a:lvl6pPr indent="-228600" lvl="5" marL="2743200" algn="l">
              <a:spcBef>
                <a:spcPts val="600"/>
              </a:spcBef>
              <a:spcAft>
                <a:spcPts val="0"/>
              </a:spcAft>
              <a:buSzPts val="720"/>
              <a:buNone/>
              <a:defRPr sz="900"/>
            </a:lvl6pPr>
            <a:lvl7pPr indent="-228600" lvl="6" marL="3200400" algn="l">
              <a:spcBef>
                <a:spcPts val="600"/>
              </a:spcBef>
              <a:spcAft>
                <a:spcPts val="0"/>
              </a:spcAft>
              <a:buSzPts val="720"/>
              <a:buNone/>
              <a:defRPr sz="900"/>
            </a:lvl7pPr>
            <a:lvl8pPr indent="-228600" lvl="7" marL="3657600" algn="l">
              <a:spcBef>
                <a:spcPts val="600"/>
              </a:spcBef>
              <a:spcAft>
                <a:spcPts val="0"/>
              </a:spcAft>
              <a:buSzPts val="720"/>
              <a:buNone/>
              <a:defRPr sz="900"/>
            </a:lvl8pPr>
            <a:lvl9pPr indent="-228600" lvl="8" marL="4114800" algn="l">
              <a:spcBef>
                <a:spcPts val="600"/>
              </a:spcBef>
              <a:spcAft>
                <a:spcPts val="600"/>
              </a:spcAft>
              <a:buSzPts val="720"/>
              <a:buNone/>
              <a:defRPr sz="900"/>
            </a:lvl9pPr>
          </a:lstStyle>
          <a:p/>
        </p:txBody>
      </p:sp>
      <p:sp>
        <p:nvSpPr>
          <p:cNvPr id="88" name="Google Shape;88;p12"/>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2"/>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91" name="Shape 91"/>
        <p:cNvGrpSpPr/>
        <p:nvPr/>
      </p:nvGrpSpPr>
      <p:grpSpPr>
        <a:xfrm>
          <a:off x="0" y="0"/>
          <a:ext cx="0" cy="0"/>
          <a:chOff x="0" y="0"/>
          <a:chExt cx="0" cy="0"/>
        </a:xfrm>
      </p:grpSpPr>
      <p:sp>
        <p:nvSpPr>
          <p:cNvPr id="92" name="Google Shape;92;p13"/>
          <p:cNvSpPr txBox="1"/>
          <p:nvPr>
            <p:ph type="title"/>
          </p:nvPr>
        </p:nvSpPr>
        <p:spPr>
          <a:xfrm>
            <a:off x="4722812" y="1447800"/>
            <a:ext cx="6019800" cy="1143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entury Gothic"/>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3"/>
          <p:cNvSpPr/>
          <p:nvPr>
            <p:ph idx="2" type="pic"/>
          </p:nvPr>
        </p:nvSpPr>
        <p:spPr>
          <a:xfrm>
            <a:off x="989012" y="914400"/>
            <a:ext cx="3280974" cy="45720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sp>
      <p:sp>
        <p:nvSpPr>
          <p:cNvPr id="94" name="Google Shape;94;p13"/>
          <p:cNvSpPr txBox="1"/>
          <p:nvPr>
            <p:ph idx="1" type="body"/>
          </p:nvPr>
        </p:nvSpPr>
        <p:spPr>
          <a:xfrm>
            <a:off x="4722812" y="2777066"/>
            <a:ext cx="6021388" cy="204893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lvl1pPr>
            <a:lvl2pPr indent="-228600" lvl="1" marL="914400" algn="l">
              <a:spcBef>
                <a:spcPts val="600"/>
              </a:spcBef>
              <a:spcAft>
                <a:spcPts val="0"/>
              </a:spcAft>
              <a:buSzPts val="960"/>
              <a:buNone/>
              <a:defRPr sz="1200"/>
            </a:lvl2pPr>
            <a:lvl3pPr indent="-228600" lvl="2" marL="1371600" algn="l">
              <a:spcBef>
                <a:spcPts val="600"/>
              </a:spcBef>
              <a:spcAft>
                <a:spcPts val="0"/>
              </a:spcAft>
              <a:buSzPts val="800"/>
              <a:buNone/>
              <a:defRPr sz="1000"/>
            </a:lvl3pPr>
            <a:lvl4pPr indent="-228600" lvl="3" marL="1828800" algn="l">
              <a:spcBef>
                <a:spcPts val="600"/>
              </a:spcBef>
              <a:spcAft>
                <a:spcPts val="0"/>
              </a:spcAft>
              <a:buSzPts val="720"/>
              <a:buNone/>
              <a:defRPr sz="900"/>
            </a:lvl4pPr>
            <a:lvl5pPr indent="-228600" lvl="4" marL="2286000" algn="l">
              <a:spcBef>
                <a:spcPts val="600"/>
              </a:spcBef>
              <a:spcAft>
                <a:spcPts val="0"/>
              </a:spcAft>
              <a:buSzPts val="720"/>
              <a:buNone/>
              <a:defRPr sz="900"/>
            </a:lvl5pPr>
            <a:lvl6pPr indent="-228600" lvl="5" marL="2743200" algn="l">
              <a:spcBef>
                <a:spcPts val="600"/>
              </a:spcBef>
              <a:spcAft>
                <a:spcPts val="0"/>
              </a:spcAft>
              <a:buSzPts val="720"/>
              <a:buNone/>
              <a:defRPr sz="900"/>
            </a:lvl6pPr>
            <a:lvl7pPr indent="-228600" lvl="6" marL="3200400" algn="l">
              <a:spcBef>
                <a:spcPts val="600"/>
              </a:spcBef>
              <a:spcAft>
                <a:spcPts val="0"/>
              </a:spcAft>
              <a:buSzPts val="720"/>
              <a:buNone/>
              <a:defRPr sz="900"/>
            </a:lvl7pPr>
            <a:lvl8pPr indent="-228600" lvl="7" marL="3657600" algn="l">
              <a:spcBef>
                <a:spcPts val="600"/>
              </a:spcBef>
              <a:spcAft>
                <a:spcPts val="0"/>
              </a:spcAft>
              <a:buSzPts val="720"/>
              <a:buNone/>
              <a:defRPr sz="900"/>
            </a:lvl8pPr>
            <a:lvl9pPr indent="-228600" lvl="8" marL="4114800" algn="l">
              <a:spcBef>
                <a:spcPts val="600"/>
              </a:spcBef>
              <a:spcAft>
                <a:spcPts val="600"/>
              </a:spcAft>
              <a:buSzPts val="720"/>
              <a:buNone/>
              <a:defRPr sz="900"/>
            </a:lvl9pPr>
          </a:lstStyle>
          <a:p/>
        </p:txBody>
      </p:sp>
      <p:sp>
        <p:nvSpPr>
          <p:cNvPr id="95" name="Google Shape;95;p13"/>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3"/>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3"/>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atický obrázek s popiskem">
  <p:cSld name="Panoramatický obrázek s popiskem">
    <p:spTree>
      <p:nvGrpSpPr>
        <p:cNvPr id="98" name="Shape 98"/>
        <p:cNvGrpSpPr/>
        <p:nvPr/>
      </p:nvGrpSpPr>
      <p:grpSpPr>
        <a:xfrm>
          <a:off x="0" y="0"/>
          <a:ext cx="0" cy="0"/>
          <a:chOff x="0" y="0"/>
          <a:chExt cx="0" cy="0"/>
        </a:xfrm>
      </p:grpSpPr>
      <p:sp>
        <p:nvSpPr>
          <p:cNvPr id="99" name="Google Shape;99;p14"/>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4"/>
          <p:cNvSpPr/>
          <p:nvPr>
            <p:ph idx="2" type="pic"/>
          </p:nvPr>
        </p:nvSpPr>
        <p:spPr>
          <a:xfrm>
            <a:off x="685800" y="533400"/>
            <a:ext cx="10818812" cy="31242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sp>
      <p:sp>
        <p:nvSpPr>
          <p:cNvPr id="101" name="Google Shape;101;p14"/>
          <p:cNvSpPr txBox="1"/>
          <p:nvPr>
            <p:ph idx="1" type="body"/>
          </p:nvPr>
        </p:nvSpPr>
        <p:spPr>
          <a:xfrm>
            <a:off x="914402" y="3843867"/>
            <a:ext cx="8304210" cy="457200"/>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SzPts val="1280"/>
              <a:buFont typeface="Century Gothic"/>
              <a:buNone/>
              <a:defRPr sz="1600"/>
            </a:lvl1pPr>
            <a:lvl2pPr indent="-228600" lvl="1" marL="914400" algn="l">
              <a:spcBef>
                <a:spcPts val="600"/>
              </a:spcBef>
              <a:spcAft>
                <a:spcPts val="0"/>
              </a:spcAft>
              <a:buSzPts val="1440"/>
              <a:buFont typeface="Century Gothic"/>
              <a:buNone/>
              <a:defRPr/>
            </a:lvl2pPr>
            <a:lvl3pPr indent="-228600" lvl="2" marL="1371600" algn="l">
              <a:spcBef>
                <a:spcPts val="600"/>
              </a:spcBef>
              <a:spcAft>
                <a:spcPts val="0"/>
              </a:spcAft>
              <a:buSzPts val="1280"/>
              <a:buFont typeface="Century Gothic"/>
              <a:buNone/>
              <a:defRPr/>
            </a:lvl3pPr>
            <a:lvl4pPr indent="-228600" lvl="3" marL="1828800" algn="l">
              <a:spcBef>
                <a:spcPts val="600"/>
              </a:spcBef>
              <a:spcAft>
                <a:spcPts val="0"/>
              </a:spcAft>
              <a:buSzPts val="1120"/>
              <a:buFont typeface="Century Gothic"/>
              <a:buNone/>
              <a:defRPr/>
            </a:lvl4pPr>
            <a:lvl5pPr indent="-228600" lvl="4" marL="2286000" algn="l">
              <a:spcBef>
                <a:spcPts val="600"/>
              </a:spcBef>
              <a:spcAft>
                <a:spcPts val="0"/>
              </a:spcAft>
              <a:buSzPts val="1120"/>
              <a:buFont typeface="Century Gothic"/>
              <a:buNone/>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02" name="Google Shape;102;p14"/>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4"/>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4"/>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ce s popiskem">
  <p:cSld name="Citace s popiskem">
    <p:spTree>
      <p:nvGrpSpPr>
        <p:cNvPr id="105" name="Shape 105"/>
        <p:cNvGrpSpPr/>
        <p:nvPr/>
      </p:nvGrpSpPr>
      <p:grpSpPr>
        <a:xfrm>
          <a:off x="0" y="0"/>
          <a:ext cx="0" cy="0"/>
          <a:chOff x="0" y="0"/>
          <a:chExt cx="0" cy="0"/>
        </a:xfrm>
      </p:grpSpPr>
      <p:sp>
        <p:nvSpPr>
          <p:cNvPr id="106" name="Google Shape;106;p15"/>
          <p:cNvSpPr txBox="1"/>
          <p:nvPr>
            <p:ph type="title"/>
          </p:nvPr>
        </p:nvSpPr>
        <p:spPr>
          <a:xfrm>
            <a:off x="1141411" y="685800"/>
            <a:ext cx="9144001"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5"/>
          <p:cNvSpPr txBox="1"/>
          <p:nvPr>
            <p:ph idx="1" type="body"/>
          </p:nvPr>
        </p:nvSpPr>
        <p:spPr>
          <a:xfrm>
            <a:off x="1446212" y="3429000"/>
            <a:ext cx="8534400"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Font typeface="Century Gothic"/>
              <a:buNone/>
              <a:defRPr/>
            </a:lvl1pPr>
            <a:lvl2pPr indent="-228600" lvl="1" marL="914400" algn="l">
              <a:spcBef>
                <a:spcPts val="600"/>
              </a:spcBef>
              <a:spcAft>
                <a:spcPts val="0"/>
              </a:spcAft>
              <a:buSzPts val="1440"/>
              <a:buFont typeface="Century Gothic"/>
              <a:buNone/>
              <a:defRPr/>
            </a:lvl2pPr>
            <a:lvl3pPr indent="-228600" lvl="2" marL="1371600" algn="l">
              <a:spcBef>
                <a:spcPts val="600"/>
              </a:spcBef>
              <a:spcAft>
                <a:spcPts val="0"/>
              </a:spcAft>
              <a:buSzPts val="1280"/>
              <a:buFont typeface="Century Gothic"/>
              <a:buNone/>
              <a:defRPr/>
            </a:lvl3pPr>
            <a:lvl4pPr indent="-228600" lvl="3" marL="1828800" algn="l">
              <a:spcBef>
                <a:spcPts val="600"/>
              </a:spcBef>
              <a:spcAft>
                <a:spcPts val="0"/>
              </a:spcAft>
              <a:buSzPts val="1120"/>
              <a:buFont typeface="Century Gothic"/>
              <a:buNone/>
              <a:defRPr/>
            </a:lvl4pPr>
            <a:lvl5pPr indent="-228600" lvl="4" marL="2286000" algn="l">
              <a:spcBef>
                <a:spcPts val="600"/>
              </a:spcBef>
              <a:spcAft>
                <a:spcPts val="0"/>
              </a:spcAft>
              <a:buSzPts val="1120"/>
              <a:buFont typeface="Century Gothic"/>
              <a:buNone/>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08" name="Google Shape;108;p15"/>
          <p:cNvSpPr txBox="1"/>
          <p:nvPr>
            <p:ph idx="2" type="body"/>
          </p:nvPr>
        </p:nvSpPr>
        <p:spPr>
          <a:xfrm>
            <a:off x="684213" y="4301067"/>
            <a:ext cx="8534400" cy="1684865"/>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109" name="Google Shape;109;p15"/>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5"/>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5"/>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
        <p:nvSpPr>
          <p:cNvPr id="112" name="Google Shape;112;p15"/>
          <p:cNvSpPr txBox="1"/>
          <p:nvPr/>
        </p:nvSpPr>
        <p:spPr>
          <a:xfrm>
            <a:off x="531812" y="812222"/>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cs-CZ" sz="8000">
                <a:solidFill>
                  <a:schemeClr val="lt1"/>
                </a:solidFill>
                <a:latin typeface="Century Gothic"/>
                <a:ea typeface="Century Gothic"/>
                <a:cs typeface="Century Gothic"/>
                <a:sym typeface="Century Gothic"/>
              </a:rPr>
              <a:t>“</a:t>
            </a:r>
            <a:endParaRPr/>
          </a:p>
        </p:txBody>
      </p:sp>
      <p:sp>
        <p:nvSpPr>
          <p:cNvPr id="113" name="Google Shape;113;p15"/>
          <p:cNvSpPr txBox="1"/>
          <p:nvPr/>
        </p:nvSpPr>
        <p:spPr>
          <a:xfrm>
            <a:off x="10285412" y="276860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cs-CZ"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menovka s citací">
  <p:cSld name="Jmenovka s citací">
    <p:spTree>
      <p:nvGrpSpPr>
        <p:cNvPr id="114" name="Shape 114"/>
        <p:cNvGrpSpPr/>
        <p:nvPr/>
      </p:nvGrpSpPr>
      <p:grpSpPr>
        <a:xfrm>
          <a:off x="0" y="0"/>
          <a:ext cx="0" cy="0"/>
          <a:chOff x="0" y="0"/>
          <a:chExt cx="0" cy="0"/>
        </a:xfrm>
      </p:grpSpPr>
      <p:sp>
        <p:nvSpPr>
          <p:cNvPr id="115" name="Google Shape;115;p16"/>
          <p:cNvSpPr txBox="1"/>
          <p:nvPr>
            <p:ph type="title"/>
          </p:nvPr>
        </p:nvSpPr>
        <p:spPr>
          <a:xfrm>
            <a:off x="1141413" y="685800"/>
            <a:ext cx="91440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6"/>
          <p:cNvSpPr txBox="1"/>
          <p:nvPr>
            <p:ph idx="1" type="body"/>
          </p:nvPr>
        </p:nvSpPr>
        <p:spPr>
          <a:xfrm>
            <a:off x="684212" y="3928534"/>
            <a:ext cx="8534401" cy="104986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1920"/>
              <a:buNone/>
              <a:defRPr b="0" sz="2400" cap="none">
                <a:solidFill>
                  <a:schemeClr val="lt1"/>
                </a:solidFill>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17" name="Google Shape;117;p16"/>
          <p:cNvSpPr txBox="1"/>
          <p:nvPr>
            <p:ph idx="2" type="body"/>
          </p:nvPr>
        </p:nvSpPr>
        <p:spPr>
          <a:xfrm>
            <a:off x="684211" y="4978400"/>
            <a:ext cx="8534401"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118" name="Google Shape;118;p16"/>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6"/>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6"/>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
        <p:nvSpPr>
          <p:cNvPr id="121" name="Google Shape;121;p16"/>
          <p:cNvSpPr txBox="1"/>
          <p:nvPr/>
        </p:nvSpPr>
        <p:spPr>
          <a:xfrm>
            <a:off x="531812" y="812222"/>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cs-CZ" sz="8000">
                <a:solidFill>
                  <a:schemeClr val="lt1"/>
                </a:solidFill>
                <a:latin typeface="Century Gothic"/>
                <a:ea typeface="Century Gothic"/>
                <a:cs typeface="Century Gothic"/>
                <a:sym typeface="Century Gothic"/>
              </a:rPr>
              <a:t>“</a:t>
            </a:r>
            <a:endParaRPr/>
          </a:p>
        </p:txBody>
      </p:sp>
      <p:sp>
        <p:nvSpPr>
          <p:cNvPr id="122" name="Google Shape;122;p16"/>
          <p:cNvSpPr txBox="1"/>
          <p:nvPr/>
        </p:nvSpPr>
        <p:spPr>
          <a:xfrm>
            <a:off x="10285412" y="276860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cs-CZ"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123" name="Shape 123"/>
        <p:cNvGrpSpPr/>
        <p:nvPr/>
      </p:nvGrpSpPr>
      <p:grpSpPr>
        <a:xfrm>
          <a:off x="0" y="0"/>
          <a:ext cx="0" cy="0"/>
          <a:chOff x="0" y="0"/>
          <a:chExt cx="0" cy="0"/>
        </a:xfrm>
      </p:grpSpPr>
      <p:sp>
        <p:nvSpPr>
          <p:cNvPr id="124" name="Google Shape;124;p1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7"/>
          <p:cNvSpPr txBox="1"/>
          <p:nvPr>
            <p:ph idx="1" type="body"/>
          </p:nvPr>
        </p:nvSpPr>
        <p:spPr>
          <a:xfrm rot="5400000">
            <a:off x="3143778" y="-1773766"/>
            <a:ext cx="3615267" cy="85344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26" name="Google Shape;126;p17"/>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7"/>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7"/>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129" name="Shape 129"/>
        <p:cNvGrpSpPr/>
        <p:nvPr/>
      </p:nvGrpSpPr>
      <p:grpSpPr>
        <a:xfrm>
          <a:off x="0" y="0"/>
          <a:ext cx="0" cy="0"/>
          <a:chOff x="0" y="0"/>
          <a:chExt cx="0" cy="0"/>
        </a:xfrm>
      </p:grpSpPr>
      <p:sp>
        <p:nvSpPr>
          <p:cNvPr id="130" name="Google Shape;130;p18"/>
          <p:cNvSpPr txBox="1"/>
          <p:nvPr>
            <p:ph type="title"/>
          </p:nvPr>
        </p:nvSpPr>
        <p:spPr>
          <a:xfrm rot="5400000">
            <a:off x="7427912" y="1943100"/>
            <a:ext cx="4572000" cy="20574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8"/>
          <p:cNvSpPr txBox="1"/>
          <p:nvPr>
            <p:ph idx="1" type="body"/>
          </p:nvPr>
        </p:nvSpPr>
        <p:spPr>
          <a:xfrm rot="5400000">
            <a:off x="1943100" y="-571500"/>
            <a:ext cx="5308600" cy="78232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32" name="Google Shape;132;p18"/>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8"/>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8"/>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type="title">
  <p:cSld name="TITLE">
    <p:spTree>
      <p:nvGrpSpPr>
        <p:cNvPr id="23" name="Shape 23"/>
        <p:cNvGrpSpPr/>
        <p:nvPr/>
      </p:nvGrpSpPr>
      <p:grpSpPr>
        <a:xfrm>
          <a:off x="0" y="0"/>
          <a:ext cx="0" cy="0"/>
          <a:chOff x="0" y="0"/>
          <a:chExt cx="0" cy="0"/>
        </a:xfrm>
      </p:grpSpPr>
      <p:sp>
        <p:nvSpPr>
          <p:cNvPr id="24" name="Google Shape;24;p3"/>
          <p:cNvSpPr txBox="1"/>
          <p:nvPr>
            <p:ph type="ctrTitle"/>
          </p:nvPr>
        </p:nvSpPr>
        <p:spPr>
          <a:xfrm>
            <a:off x="684212" y="685799"/>
            <a:ext cx="8001000" cy="297180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 type="subTitle"/>
          </p:nvPr>
        </p:nvSpPr>
        <p:spPr>
          <a:xfrm>
            <a:off x="684212" y="3843867"/>
            <a:ext cx="6400800" cy="1947333"/>
          </a:xfrm>
          <a:prstGeom prst="rect">
            <a:avLst/>
          </a:prstGeom>
          <a:noFill/>
          <a:ln>
            <a:noFill/>
          </a:ln>
        </p:spPr>
        <p:txBody>
          <a:bodyPr anchorCtr="0" anchor="t" bIns="45700" lIns="91425" spcFirstLastPara="1" rIns="91425" wrap="square" tIns="45700">
            <a:normAutofit/>
          </a:bodyPr>
          <a:lstStyle>
            <a:lvl1pPr lvl="0" algn="l">
              <a:spcBef>
                <a:spcPts val="420"/>
              </a:spcBef>
              <a:spcAft>
                <a:spcPts val="0"/>
              </a:spcAft>
              <a:buSzPts val="1680"/>
              <a:buNone/>
              <a:defRPr sz="2100">
                <a:solidFill>
                  <a:srgbClr val="0F486F"/>
                </a:solidFill>
              </a:defRPr>
            </a:lvl1pPr>
            <a:lvl2pPr lvl="1" algn="ctr">
              <a:spcBef>
                <a:spcPts val="600"/>
              </a:spcBef>
              <a:spcAft>
                <a:spcPts val="0"/>
              </a:spcAft>
              <a:buSzPts val="1440"/>
              <a:buNone/>
              <a:defRPr>
                <a:solidFill>
                  <a:schemeClr val="lt1"/>
                </a:solidFill>
              </a:defRPr>
            </a:lvl2pPr>
            <a:lvl3pPr lvl="2" algn="ctr">
              <a:spcBef>
                <a:spcPts val="600"/>
              </a:spcBef>
              <a:spcAft>
                <a:spcPts val="0"/>
              </a:spcAft>
              <a:buSzPts val="128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1120"/>
              <a:buNone/>
              <a:defRPr>
                <a:solidFill>
                  <a:schemeClr val="lt1"/>
                </a:solidFill>
              </a:defRPr>
            </a:lvl6pPr>
            <a:lvl7pPr lvl="6" algn="ctr">
              <a:spcBef>
                <a:spcPts val="600"/>
              </a:spcBef>
              <a:spcAft>
                <a:spcPts val="0"/>
              </a:spcAft>
              <a:buSzPts val="1120"/>
              <a:buNone/>
              <a:defRPr>
                <a:solidFill>
                  <a:schemeClr val="lt1"/>
                </a:solidFill>
              </a:defRPr>
            </a:lvl7pPr>
            <a:lvl8pPr lvl="7" algn="ctr">
              <a:spcBef>
                <a:spcPts val="600"/>
              </a:spcBef>
              <a:spcAft>
                <a:spcPts val="0"/>
              </a:spcAft>
              <a:buSzPts val="1120"/>
              <a:buNone/>
              <a:defRPr>
                <a:solidFill>
                  <a:schemeClr val="lt1"/>
                </a:solidFill>
              </a:defRPr>
            </a:lvl8pPr>
            <a:lvl9pPr lvl="8" algn="ctr">
              <a:spcBef>
                <a:spcPts val="600"/>
              </a:spcBef>
              <a:spcAft>
                <a:spcPts val="600"/>
              </a:spcAft>
              <a:buSzPts val="1120"/>
              <a:buNone/>
              <a:defRPr>
                <a:solidFill>
                  <a:schemeClr val="lt1"/>
                </a:solidFill>
              </a:defRPr>
            </a:lvl9pPr>
          </a:lstStyle>
          <a:p/>
        </p:txBody>
      </p:sp>
      <p:sp>
        <p:nvSpPr>
          <p:cNvPr id="26" name="Google Shape;26;p3"/>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cxnSp>
        <p:nvCxnSpPr>
          <p:cNvPr id="29" name="Google Shape;29;p3"/>
          <p:cNvCxnSpPr/>
          <p:nvPr/>
        </p:nvCxnSpPr>
        <p:spPr>
          <a:xfrm flipH="1">
            <a:off x="8228012" y="8467"/>
            <a:ext cx="3810000" cy="3810000"/>
          </a:xfrm>
          <a:prstGeom prst="straightConnector1">
            <a:avLst/>
          </a:prstGeom>
          <a:noFill/>
          <a:ln cap="flat" cmpd="sng" w="12700">
            <a:solidFill>
              <a:schemeClr val="lt1"/>
            </a:solidFill>
            <a:prstDash val="solid"/>
            <a:round/>
            <a:headEnd len="sm" w="sm" type="none"/>
            <a:tailEnd len="sm" w="sm" type="none"/>
          </a:ln>
        </p:spPr>
      </p:cxnSp>
      <p:cxnSp>
        <p:nvCxnSpPr>
          <p:cNvPr id="30" name="Google Shape;30;p3"/>
          <p:cNvCxnSpPr/>
          <p:nvPr/>
        </p:nvCxnSpPr>
        <p:spPr>
          <a:xfrm flipH="1">
            <a:off x="6108170" y="91545"/>
            <a:ext cx="6080655" cy="6080655"/>
          </a:xfrm>
          <a:prstGeom prst="straightConnector1">
            <a:avLst/>
          </a:prstGeom>
          <a:noFill/>
          <a:ln cap="flat" cmpd="sng" w="12700">
            <a:solidFill>
              <a:schemeClr val="lt1"/>
            </a:solidFill>
            <a:prstDash val="solid"/>
            <a:round/>
            <a:headEnd len="sm" w="sm" type="none"/>
            <a:tailEnd len="sm" w="sm" type="none"/>
          </a:ln>
        </p:spPr>
      </p:cxnSp>
      <p:cxnSp>
        <p:nvCxnSpPr>
          <p:cNvPr id="31" name="Google Shape;31;p3"/>
          <p:cNvCxnSpPr/>
          <p:nvPr/>
        </p:nvCxnSpPr>
        <p:spPr>
          <a:xfrm flipH="1">
            <a:off x="7235825" y="228600"/>
            <a:ext cx="4953000" cy="4953000"/>
          </a:xfrm>
          <a:prstGeom prst="straightConnector1">
            <a:avLst/>
          </a:prstGeom>
          <a:noFill/>
          <a:ln cap="flat" cmpd="sng" w="12700">
            <a:solidFill>
              <a:schemeClr val="lt1"/>
            </a:solidFill>
            <a:prstDash val="solid"/>
            <a:round/>
            <a:headEnd len="sm" w="sm" type="none"/>
            <a:tailEnd len="sm" w="sm" type="none"/>
          </a:ln>
        </p:spPr>
      </p:cxnSp>
      <p:cxnSp>
        <p:nvCxnSpPr>
          <p:cNvPr id="32" name="Google Shape;32;p3"/>
          <p:cNvCxnSpPr/>
          <p:nvPr/>
        </p:nvCxnSpPr>
        <p:spPr>
          <a:xfrm flipH="1">
            <a:off x="7335837" y="32278"/>
            <a:ext cx="4852989" cy="4852989"/>
          </a:xfrm>
          <a:prstGeom prst="straightConnector1">
            <a:avLst/>
          </a:prstGeom>
          <a:noFill/>
          <a:ln cap="flat" cmpd="sng" w="31750">
            <a:solidFill>
              <a:schemeClr val="lt1"/>
            </a:solidFill>
            <a:prstDash val="solid"/>
            <a:round/>
            <a:headEnd len="sm" w="sm" type="none"/>
            <a:tailEnd len="sm" w="sm" type="none"/>
          </a:ln>
        </p:spPr>
      </p:cxnSp>
      <p:cxnSp>
        <p:nvCxnSpPr>
          <p:cNvPr id="33" name="Google Shape;33;p3"/>
          <p:cNvCxnSpPr/>
          <p:nvPr/>
        </p:nvCxnSpPr>
        <p:spPr>
          <a:xfrm flipH="1">
            <a:off x="7845426" y="609601"/>
            <a:ext cx="4343399" cy="4343399"/>
          </a:xfrm>
          <a:prstGeom prst="straightConnector1">
            <a:avLst/>
          </a:prstGeom>
          <a:noFill/>
          <a:ln cap="flat" cmpd="sng" w="31750">
            <a:solidFill>
              <a:schemeClr val="lt1"/>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vda nebo nepravda">
  <p:cSld name="Pravda nebo nepravda">
    <p:spTree>
      <p:nvGrpSpPr>
        <p:cNvPr id="34" name="Shape 34"/>
        <p:cNvGrpSpPr/>
        <p:nvPr/>
      </p:nvGrpSpPr>
      <p:grpSpPr>
        <a:xfrm>
          <a:off x="0" y="0"/>
          <a:ext cx="0" cy="0"/>
          <a:chOff x="0" y="0"/>
          <a:chExt cx="0" cy="0"/>
        </a:xfrm>
      </p:grpSpPr>
      <p:sp>
        <p:nvSpPr>
          <p:cNvPr id="35" name="Google Shape;35;p4"/>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
          <p:cNvSpPr txBox="1"/>
          <p:nvPr>
            <p:ph idx="1" type="body"/>
          </p:nvPr>
        </p:nvSpPr>
        <p:spPr>
          <a:xfrm>
            <a:off x="684212" y="3928534"/>
            <a:ext cx="85344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1920"/>
              <a:buNone/>
              <a:defRPr b="0" sz="2400" cap="none">
                <a:solidFill>
                  <a:schemeClr val="lt1"/>
                </a:solidFill>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7" name="Google Shape;37;p4"/>
          <p:cNvSpPr txBox="1"/>
          <p:nvPr>
            <p:ph idx="2" type="body"/>
          </p:nvPr>
        </p:nvSpPr>
        <p:spPr>
          <a:xfrm>
            <a:off x="684211" y="4766732"/>
            <a:ext cx="8534401" cy="1227667"/>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38" name="Google Shape;38;p4"/>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oddílu" type="secHead">
  <p:cSld name="SECTION_HEADER">
    <p:spTree>
      <p:nvGrpSpPr>
        <p:cNvPr id="41" name="Shape 41"/>
        <p:cNvGrpSpPr/>
        <p:nvPr/>
      </p:nvGrpSpPr>
      <p:grpSpPr>
        <a:xfrm>
          <a:off x="0" y="0"/>
          <a:ext cx="0" cy="0"/>
          <a:chOff x="0" y="0"/>
          <a:chExt cx="0" cy="0"/>
        </a:xfrm>
      </p:grpSpPr>
      <p:sp>
        <p:nvSpPr>
          <p:cNvPr id="42" name="Google Shape;42;p5"/>
          <p:cNvSpPr txBox="1"/>
          <p:nvPr>
            <p:ph type="title"/>
          </p:nvPr>
        </p:nvSpPr>
        <p:spPr>
          <a:xfrm>
            <a:off x="684211" y="2006600"/>
            <a:ext cx="8534401" cy="228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600"/>
              <a:buFont typeface="Century Gothic"/>
              <a:buNone/>
              <a:defRPr b="0" sz="3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
          <p:cNvSpPr txBox="1"/>
          <p:nvPr>
            <p:ph idx="1" type="body"/>
          </p:nvPr>
        </p:nvSpPr>
        <p:spPr>
          <a:xfrm>
            <a:off x="684213" y="4495800"/>
            <a:ext cx="8534400" cy="14986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44" name="Google Shape;44;p5"/>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menovka">
  <p:cSld name="Jmenovka">
    <p:spTree>
      <p:nvGrpSpPr>
        <p:cNvPr id="47" name="Shape 47"/>
        <p:cNvGrpSpPr/>
        <p:nvPr/>
      </p:nvGrpSpPr>
      <p:grpSpPr>
        <a:xfrm>
          <a:off x="0" y="0"/>
          <a:ext cx="0" cy="0"/>
          <a:chOff x="0" y="0"/>
          <a:chExt cx="0" cy="0"/>
        </a:xfrm>
      </p:grpSpPr>
      <p:sp>
        <p:nvSpPr>
          <p:cNvPr id="48" name="Google Shape;48;p6"/>
          <p:cNvSpPr txBox="1"/>
          <p:nvPr>
            <p:ph type="title"/>
          </p:nvPr>
        </p:nvSpPr>
        <p:spPr>
          <a:xfrm>
            <a:off x="684212" y="3429000"/>
            <a:ext cx="8534400" cy="1697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
          <p:cNvSpPr txBox="1"/>
          <p:nvPr>
            <p:ph idx="1" type="body"/>
          </p:nvPr>
        </p:nvSpPr>
        <p:spPr>
          <a:xfrm>
            <a:off x="684211" y="5132981"/>
            <a:ext cx="8535990"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50" name="Google Shape;50;p6"/>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53" name="Shape 53"/>
        <p:cNvGrpSpPr/>
        <p:nvPr/>
      </p:nvGrpSpPr>
      <p:grpSpPr>
        <a:xfrm>
          <a:off x="0" y="0"/>
          <a:ext cx="0" cy="0"/>
          <a:chOff x="0" y="0"/>
          <a:chExt cx="0" cy="0"/>
        </a:xfrm>
      </p:grpSpPr>
      <p:sp>
        <p:nvSpPr>
          <p:cNvPr id="54" name="Google Shape;54;p7"/>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ázev a popisek">
  <p:cSld name="Název a popisek">
    <p:spTree>
      <p:nvGrpSpPr>
        <p:cNvPr id="57" name="Shape 57"/>
        <p:cNvGrpSpPr/>
        <p:nvPr/>
      </p:nvGrpSpPr>
      <p:grpSpPr>
        <a:xfrm>
          <a:off x="0" y="0"/>
          <a:ext cx="0" cy="0"/>
          <a:chOff x="0" y="0"/>
          <a:chExt cx="0" cy="0"/>
        </a:xfrm>
      </p:grpSpPr>
      <p:sp>
        <p:nvSpPr>
          <p:cNvPr id="58" name="Google Shape;58;p8"/>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 type="body"/>
          </p:nvPr>
        </p:nvSpPr>
        <p:spPr>
          <a:xfrm>
            <a:off x="684212" y="4114800"/>
            <a:ext cx="8535988" cy="18796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60" name="Google Shape;60;p8"/>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8"/>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63" name="Shape 63"/>
        <p:cNvGrpSpPr/>
        <p:nvPr/>
      </p:nvGrpSpPr>
      <p:grpSpPr>
        <a:xfrm>
          <a:off x="0" y="0"/>
          <a:ext cx="0" cy="0"/>
          <a:chOff x="0" y="0"/>
          <a:chExt cx="0" cy="0"/>
        </a:xfrm>
      </p:grpSpPr>
      <p:sp>
        <p:nvSpPr>
          <p:cNvPr id="64" name="Google Shape;64;p9"/>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
          <p:cNvSpPr txBox="1"/>
          <p:nvPr>
            <p:ph idx="1" type="body"/>
          </p:nvPr>
        </p:nvSpPr>
        <p:spPr>
          <a:xfrm>
            <a:off x="684211" y="685800"/>
            <a:ext cx="4937655" cy="3615267"/>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66" name="Google Shape;66;p9"/>
          <p:cNvSpPr txBox="1"/>
          <p:nvPr>
            <p:ph idx="2" type="body"/>
          </p:nvPr>
        </p:nvSpPr>
        <p:spPr>
          <a:xfrm>
            <a:off x="5808133" y="685801"/>
            <a:ext cx="4934479" cy="3615266"/>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67" name="Google Shape;67;p9"/>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70" name="Shape 70"/>
        <p:cNvGrpSpPr/>
        <p:nvPr/>
      </p:nvGrpSpPr>
      <p:grpSpPr>
        <a:xfrm>
          <a:off x="0" y="0"/>
          <a:ext cx="0" cy="0"/>
          <a:chOff x="0" y="0"/>
          <a:chExt cx="0" cy="0"/>
        </a:xfrm>
      </p:grpSpPr>
      <p:sp>
        <p:nvSpPr>
          <p:cNvPr id="71" name="Google Shape;71;p10"/>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
          <p:cNvSpPr txBox="1"/>
          <p:nvPr>
            <p:ph idx="1" type="body"/>
          </p:nvPr>
        </p:nvSpPr>
        <p:spPr>
          <a:xfrm>
            <a:off x="972080" y="685800"/>
            <a:ext cx="4649787"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240"/>
              <a:buNone/>
              <a:defRPr b="0" sz="2800">
                <a:solidFill>
                  <a:schemeClr val="lt1"/>
                </a:solidFill>
              </a:defRPr>
            </a:lvl1pPr>
            <a:lvl2pPr indent="-228600" lvl="1" marL="914400" algn="l">
              <a:spcBef>
                <a:spcPts val="600"/>
              </a:spcBef>
              <a:spcAft>
                <a:spcPts val="0"/>
              </a:spcAft>
              <a:buSzPts val="1600"/>
              <a:buNone/>
              <a:defRPr b="1" sz="2000"/>
            </a:lvl2pPr>
            <a:lvl3pPr indent="-228600" lvl="2" marL="1371600" algn="l">
              <a:spcBef>
                <a:spcPts val="600"/>
              </a:spcBef>
              <a:spcAft>
                <a:spcPts val="0"/>
              </a:spcAft>
              <a:buSzPts val="1440"/>
              <a:buNone/>
              <a:defRPr b="1" sz="1800"/>
            </a:lvl3pPr>
            <a:lvl4pPr indent="-228600" lvl="3" marL="1828800" algn="l">
              <a:spcBef>
                <a:spcPts val="600"/>
              </a:spcBef>
              <a:spcAft>
                <a:spcPts val="0"/>
              </a:spcAft>
              <a:buSzPts val="1280"/>
              <a:buNone/>
              <a:defRPr b="1" sz="1600"/>
            </a:lvl4pPr>
            <a:lvl5pPr indent="-228600" lvl="4" marL="2286000" algn="l">
              <a:spcBef>
                <a:spcPts val="600"/>
              </a:spcBef>
              <a:spcAft>
                <a:spcPts val="0"/>
              </a:spcAft>
              <a:buSzPts val="1280"/>
              <a:buNone/>
              <a:defRPr b="1" sz="1600"/>
            </a:lvl5pPr>
            <a:lvl6pPr indent="-228600" lvl="5" marL="2743200" algn="l">
              <a:spcBef>
                <a:spcPts val="600"/>
              </a:spcBef>
              <a:spcAft>
                <a:spcPts val="0"/>
              </a:spcAft>
              <a:buSzPts val="1280"/>
              <a:buNone/>
              <a:defRPr b="1" sz="1600"/>
            </a:lvl6pPr>
            <a:lvl7pPr indent="-228600" lvl="6" marL="3200400" algn="l">
              <a:spcBef>
                <a:spcPts val="600"/>
              </a:spcBef>
              <a:spcAft>
                <a:spcPts val="0"/>
              </a:spcAft>
              <a:buSzPts val="1280"/>
              <a:buNone/>
              <a:defRPr b="1" sz="1600"/>
            </a:lvl7pPr>
            <a:lvl8pPr indent="-228600" lvl="7" marL="3657600" algn="l">
              <a:spcBef>
                <a:spcPts val="600"/>
              </a:spcBef>
              <a:spcAft>
                <a:spcPts val="0"/>
              </a:spcAft>
              <a:buSzPts val="1280"/>
              <a:buNone/>
              <a:defRPr b="1" sz="1600"/>
            </a:lvl8pPr>
            <a:lvl9pPr indent="-228600" lvl="8" marL="4114800" algn="l">
              <a:spcBef>
                <a:spcPts val="600"/>
              </a:spcBef>
              <a:spcAft>
                <a:spcPts val="600"/>
              </a:spcAft>
              <a:buSzPts val="1280"/>
              <a:buNone/>
              <a:defRPr b="1" sz="1600"/>
            </a:lvl9pPr>
          </a:lstStyle>
          <a:p/>
        </p:txBody>
      </p:sp>
      <p:sp>
        <p:nvSpPr>
          <p:cNvPr id="73" name="Google Shape;73;p10"/>
          <p:cNvSpPr txBox="1"/>
          <p:nvPr>
            <p:ph idx="2" type="body"/>
          </p:nvPr>
        </p:nvSpPr>
        <p:spPr>
          <a:xfrm>
            <a:off x="684211" y="1270529"/>
            <a:ext cx="4937655" cy="3030538"/>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74" name="Google Shape;74;p10"/>
          <p:cNvSpPr txBox="1"/>
          <p:nvPr>
            <p:ph idx="3" type="body"/>
          </p:nvPr>
        </p:nvSpPr>
        <p:spPr>
          <a:xfrm>
            <a:off x="6079066" y="685800"/>
            <a:ext cx="4665134"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240"/>
              <a:buNone/>
              <a:defRPr b="0" sz="2800">
                <a:solidFill>
                  <a:schemeClr val="lt1"/>
                </a:solidFill>
              </a:defRPr>
            </a:lvl1pPr>
            <a:lvl2pPr indent="-228600" lvl="1" marL="914400" algn="l">
              <a:spcBef>
                <a:spcPts val="600"/>
              </a:spcBef>
              <a:spcAft>
                <a:spcPts val="0"/>
              </a:spcAft>
              <a:buSzPts val="1600"/>
              <a:buNone/>
              <a:defRPr b="1" sz="2000"/>
            </a:lvl2pPr>
            <a:lvl3pPr indent="-228600" lvl="2" marL="1371600" algn="l">
              <a:spcBef>
                <a:spcPts val="600"/>
              </a:spcBef>
              <a:spcAft>
                <a:spcPts val="0"/>
              </a:spcAft>
              <a:buSzPts val="1440"/>
              <a:buNone/>
              <a:defRPr b="1" sz="1800"/>
            </a:lvl3pPr>
            <a:lvl4pPr indent="-228600" lvl="3" marL="1828800" algn="l">
              <a:spcBef>
                <a:spcPts val="600"/>
              </a:spcBef>
              <a:spcAft>
                <a:spcPts val="0"/>
              </a:spcAft>
              <a:buSzPts val="1280"/>
              <a:buNone/>
              <a:defRPr b="1" sz="1600"/>
            </a:lvl4pPr>
            <a:lvl5pPr indent="-228600" lvl="4" marL="2286000" algn="l">
              <a:spcBef>
                <a:spcPts val="600"/>
              </a:spcBef>
              <a:spcAft>
                <a:spcPts val="0"/>
              </a:spcAft>
              <a:buSzPts val="1280"/>
              <a:buNone/>
              <a:defRPr b="1" sz="1600"/>
            </a:lvl5pPr>
            <a:lvl6pPr indent="-228600" lvl="5" marL="2743200" algn="l">
              <a:spcBef>
                <a:spcPts val="600"/>
              </a:spcBef>
              <a:spcAft>
                <a:spcPts val="0"/>
              </a:spcAft>
              <a:buSzPts val="1280"/>
              <a:buNone/>
              <a:defRPr b="1" sz="1600"/>
            </a:lvl6pPr>
            <a:lvl7pPr indent="-228600" lvl="6" marL="3200400" algn="l">
              <a:spcBef>
                <a:spcPts val="600"/>
              </a:spcBef>
              <a:spcAft>
                <a:spcPts val="0"/>
              </a:spcAft>
              <a:buSzPts val="1280"/>
              <a:buNone/>
              <a:defRPr b="1" sz="1600"/>
            </a:lvl7pPr>
            <a:lvl8pPr indent="-228600" lvl="7" marL="3657600" algn="l">
              <a:spcBef>
                <a:spcPts val="600"/>
              </a:spcBef>
              <a:spcAft>
                <a:spcPts val="0"/>
              </a:spcAft>
              <a:buSzPts val="1280"/>
              <a:buNone/>
              <a:defRPr b="1" sz="1600"/>
            </a:lvl8pPr>
            <a:lvl9pPr indent="-228600" lvl="8" marL="4114800" algn="l">
              <a:spcBef>
                <a:spcPts val="600"/>
              </a:spcBef>
              <a:spcAft>
                <a:spcPts val="600"/>
              </a:spcAft>
              <a:buSzPts val="1280"/>
              <a:buNone/>
              <a:defRPr b="1" sz="1600"/>
            </a:lvl9pPr>
          </a:lstStyle>
          <a:p/>
        </p:txBody>
      </p:sp>
      <p:sp>
        <p:nvSpPr>
          <p:cNvPr id="75" name="Google Shape;75;p10"/>
          <p:cNvSpPr txBox="1"/>
          <p:nvPr>
            <p:ph idx="4" type="body"/>
          </p:nvPr>
        </p:nvSpPr>
        <p:spPr>
          <a:xfrm>
            <a:off x="5806545" y="1262062"/>
            <a:ext cx="4929188" cy="3030538"/>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76" name="Google Shape;76;p10"/>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5" name="Shape 5"/>
        <p:cNvGrpSpPr/>
        <p:nvPr/>
      </p:nvGrpSpPr>
      <p:grpSpPr>
        <a:xfrm>
          <a:off x="0" y="0"/>
          <a:ext cx="0" cy="0"/>
          <a:chOff x="0" y="0"/>
          <a:chExt cx="0" cy="0"/>
        </a:xfrm>
      </p:grpSpPr>
      <p:grpSp>
        <p:nvGrpSpPr>
          <p:cNvPr id="6" name="Google Shape;6;p1"/>
          <p:cNvGrpSpPr/>
          <p:nvPr/>
        </p:nvGrpSpPr>
        <p:grpSpPr>
          <a:xfrm>
            <a:off x="9206969" y="2963333"/>
            <a:ext cx="2981858" cy="3208867"/>
            <a:chOff x="9206969" y="2963333"/>
            <a:chExt cx="2981858" cy="3208867"/>
          </a:xfrm>
        </p:grpSpPr>
        <p:cxnSp>
          <p:nvCxnSpPr>
            <p:cNvPr id="7" name="Google Shape;7;p1"/>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8" name="Google Shape;8;p1"/>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9" name="Google Shape;9;p1"/>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10" name="Google Shape;10;p1"/>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11" name="Google Shape;11;p1"/>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sp>
        <p:nvSpPr>
          <p:cNvPr id="12" name="Google Shape;12;p1"/>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3" name="Google Shape;13;p1"/>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lvl1pPr indent="-330200" lvl="0" marL="457200" marR="0" rtl="0" algn="l">
              <a:spcBef>
                <a:spcPts val="400"/>
              </a:spcBef>
              <a:spcAft>
                <a:spcPts val="0"/>
              </a:spcAft>
              <a:buClr>
                <a:schemeClr val="lt1"/>
              </a:buClr>
              <a:buSzPts val="1600"/>
              <a:buFont typeface="Noto Sans Symbols"/>
              <a:buChar char="▶"/>
              <a:defRPr b="0" i="0" sz="2000" u="none" cap="none" strike="noStrike">
                <a:solidFill>
                  <a:srgbClr val="0F486F"/>
                </a:solidFill>
                <a:latin typeface="Century Gothic"/>
                <a:ea typeface="Century Gothic"/>
                <a:cs typeface="Century Gothic"/>
                <a:sym typeface="Century Gothic"/>
              </a:defRPr>
            </a:lvl1pPr>
            <a:lvl2pPr indent="-320040" lvl="1" marL="914400" marR="0" rtl="0" algn="l">
              <a:spcBef>
                <a:spcPts val="600"/>
              </a:spcBef>
              <a:spcAft>
                <a:spcPts val="0"/>
              </a:spcAft>
              <a:buClr>
                <a:schemeClr val="lt1"/>
              </a:buClr>
              <a:buSzPts val="1440"/>
              <a:buFont typeface="Noto Sans Symbols"/>
              <a:buChar char="▶"/>
              <a:defRPr b="0" i="0" sz="1800" u="none" cap="none" strike="noStrike">
                <a:solidFill>
                  <a:srgbClr val="0F486F"/>
                </a:solidFill>
                <a:latin typeface="Century Gothic"/>
                <a:ea typeface="Century Gothic"/>
                <a:cs typeface="Century Gothic"/>
                <a:sym typeface="Century Gothic"/>
              </a:defRPr>
            </a:lvl2pPr>
            <a:lvl3pPr indent="-309880" lvl="2" marL="1371600" marR="0" rtl="0" algn="l">
              <a:spcBef>
                <a:spcPts val="600"/>
              </a:spcBef>
              <a:spcAft>
                <a:spcPts val="0"/>
              </a:spcAft>
              <a:buClr>
                <a:schemeClr val="lt1"/>
              </a:buClr>
              <a:buSzPts val="1280"/>
              <a:buFont typeface="Noto Sans Symbols"/>
              <a:buChar char="▶"/>
              <a:defRPr b="0" i="0" sz="1600" u="none" cap="none" strike="noStrike">
                <a:solidFill>
                  <a:srgbClr val="0F486F"/>
                </a:solidFill>
                <a:latin typeface="Century Gothic"/>
                <a:ea typeface="Century Gothic"/>
                <a:cs typeface="Century Gothic"/>
                <a:sym typeface="Century Gothic"/>
              </a:defRPr>
            </a:lvl3pPr>
            <a:lvl4pPr indent="-299719" lvl="3" marL="18288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4pPr>
            <a:lvl5pPr indent="-299720" lvl="4" marL="22860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5pPr>
            <a:lvl6pPr indent="-299720" lvl="5" marL="27432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6pPr>
            <a:lvl7pPr indent="-299720" lvl="6" marL="32004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7pPr>
            <a:lvl8pPr indent="-299720" lvl="7" marL="36576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8pPr>
            <a:lvl9pPr indent="-299720" lvl="8" marL="4114800" marR="0" rtl="0" algn="l">
              <a:spcBef>
                <a:spcPts val="600"/>
              </a:spcBef>
              <a:spcAft>
                <a:spcPts val="60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9pPr>
          </a:lstStyle>
          <a:p/>
        </p:txBody>
      </p:sp>
      <p:sp>
        <p:nvSpPr>
          <p:cNvPr id="14" name="Google Shape;14;p1"/>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09304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1"/>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09304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6" name="Google Shape;16;p1"/>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3200" u="none" cap="none" strike="noStrike">
                <a:solidFill>
                  <a:srgbClr val="09304A"/>
                </a:solidFill>
                <a:latin typeface="Century Gothic"/>
                <a:ea typeface="Century Gothic"/>
                <a:cs typeface="Century Gothic"/>
                <a:sym typeface="Century Gothic"/>
              </a:defRPr>
            </a:lvl1pPr>
            <a:lvl2pPr indent="0" lvl="1" marL="0" marR="0" rtl="0" algn="r">
              <a:spcBef>
                <a:spcPts val="0"/>
              </a:spcBef>
              <a:buNone/>
              <a:defRPr b="0" i="0" sz="3200" u="none" cap="none" strike="noStrike">
                <a:solidFill>
                  <a:srgbClr val="09304A"/>
                </a:solidFill>
                <a:latin typeface="Century Gothic"/>
                <a:ea typeface="Century Gothic"/>
                <a:cs typeface="Century Gothic"/>
                <a:sym typeface="Century Gothic"/>
              </a:defRPr>
            </a:lvl2pPr>
            <a:lvl3pPr indent="0" lvl="2" marL="0" marR="0" rtl="0" algn="r">
              <a:spcBef>
                <a:spcPts val="0"/>
              </a:spcBef>
              <a:buNone/>
              <a:defRPr b="0" i="0" sz="3200" u="none" cap="none" strike="noStrike">
                <a:solidFill>
                  <a:srgbClr val="09304A"/>
                </a:solidFill>
                <a:latin typeface="Century Gothic"/>
                <a:ea typeface="Century Gothic"/>
                <a:cs typeface="Century Gothic"/>
                <a:sym typeface="Century Gothic"/>
              </a:defRPr>
            </a:lvl3pPr>
            <a:lvl4pPr indent="0" lvl="3" marL="0" marR="0" rtl="0" algn="r">
              <a:spcBef>
                <a:spcPts val="0"/>
              </a:spcBef>
              <a:buNone/>
              <a:defRPr b="0" i="0" sz="3200" u="none" cap="none" strike="noStrike">
                <a:solidFill>
                  <a:srgbClr val="09304A"/>
                </a:solidFill>
                <a:latin typeface="Century Gothic"/>
                <a:ea typeface="Century Gothic"/>
                <a:cs typeface="Century Gothic"/>
                <a:sym typeface="Century Gothic"/>
              </a:defRPr>
            </a:lvl4pPr>
            <a:lvl5pPr indent="0" lvl="4" marL="0" marR="0" rtl="0" algn="r">
              <a:spcBef>
                <a:spcPts val="0"/>
              </a:spcBef>
              <a:buNone/>
              <a:defRPr b="0" i="0" sz="3200" u="none" cap="none" strike="noStrike">
                <a:solidFill>
                  <a:srgbClr val="09304A"/>
                </a:solidFill>
                <a:latin typeface="Century Gothic"/>
                <a:ea typeface="Century Gothic"/>
                <a:cs typeface="Century Gothic"/>
                <a:sym typeface="Century Gothic"/>
              </a:defRPr>
            </a:lvl5pPr>
            <a:lvl6pPr indent="0" lvl="5" marL="0" marR="0" rtl="0" algn="r">
              <a:spcBef>
                <a:spcPts val="0"/>
              </a:spcBef>
              <a:buNone/>
              <a:defRPr b="0" i="0" sz="3200" u="none" cap="none" strike="noStrike">
                <a:solidFill>
                  <a:srgbClr val="09304A"/>
                </a:solidFill>
                <a:latin typeface="Century Gothic"/>
                <a:ea typeface="Century Gothic"/>
                <a:cs typeface="Century Gothic"/>
                <a:sym typeface="Century Gothic"/>
              </a:defRPr>
            </a:lvl6pPr>
            <a:lvl7pPr indent="0" lvl="6" marL="0" marR="0" rtl="0" algn="r">
              <a:spcBef>
                <a:spcPts val="0"/>
              </a:spcBef>
              <a:buNone/>
              <a:defRPr b="0" i="0" sz="3200" u="none" cap="none" strike="noStrike">
                <a:solidFill>
                  <a:srgbClr val="09304A"/>
                </a:solidFill>
                <a:latin typeface="Century Gothic"/>
                <a:ea typeface="Century Gothic"/>
                <a:cs typeface="Century Gothic"/>
                <a:sym typeface="Century Gothic"/>
              </a:defRPr>
            </a:lvl7pPr>
            <a:lvl8pPr indent="0" lvl="7" marL="0" marR="0" rtl="0" algn="r">
              <a:spcBef>
                <a:spcPts val="0"/>
              </a:spcBef>
              <a:buNone/>
              <a:defRPr b="0" i="0" sz="3200" u="none" cap="none" strike="noStrike">
                <a:solidFill>
                  <a:srgbClr val="09304A"/>
                </a:solidFill>
                <a:latin typeface="Century Gothic"/>
                <a:ea typeface="Century Gothic"/>
                <a:cs typeface="Century Gothic"/>
                <a:sym typeface="Century Gothic"/>
              </a:defRPr>
            </a:lvl8pPr>
            <a:lvl9pPr indent="0" lvl="8" marL="0" marR="0" rtl="0" algn="r">
              <a:spcBef>
                <a:spcPts val="0"/>
              </a:spcBef>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38.jpg"/><Relationship Id="rId5" Type="http://schemas.openxmlformats.org/officeDocument/2006/relationships/image" Target="../media/image31.jpg"/><Relationship Id="rId6"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jpg"/><Relationship Id="rId4" Type="http://schemas.openxmlformats.org/officeDocument/2006/relationships/image" Target="../media/image22.jpg"/><Relationship Id="rId5" Type="http://schemas.openxmlformats.org/officeDocument/2006/relationships/image" Target="../media/image25.jpg"/><Relationship Id="rId6"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9.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1.xml"/><Relationship Id="rId4" Type="http://schemas.openxmlformats.org/officeDocument/2006/relationships/image" Target="../media/image44.jpg"/><Relationship Id="rId5"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jpg"/></Relationships>
</file>

<file path=ppt/slides/_rels/slide5.xml.rels><?xml version="1.0" encoding="UTF-8" standalone="yes"?><Relationships xmlns="http://schemas.openxmlformats.org/package/2006/relationships"><Relationship Id="rId11" Type="http://schemas.openxmlformats.org/officeDocument/2006/relationships/hyperlink" Target="https://www.google.com/search?client=firefox-b-d&amp;bih=781&amp;biw=1368&amp;hl=cs&amp;sxsrf=ALeKk00P42Wib2JSfkP2s645MMlh0U5zUQ:1624473466013&amp;q=Katerina+Sakellaropulosov%C3%A1&amp;stick=H4sIAAAAAAAAAOPgE-LQz9U3MDYtrFTi1U_XNzRMSzOsKK4oM9Iyyk620k_PL0stystNzStBYibmxGeVFmUWp2Qml2Tm51kVFKUWZ6YAJRaxSnsnlqQWZeYlKgQnZqfm5CQW5ReU5uQX55cdXriDlREADvvfsnAAAAA&amp;sa=X&amp;ved=2ahUKEwjb042fs67xAhVLhqQKHZ3sDN8QmxMoAXoECBcQAw" TargetMode="External"/><Relationship Id="rId10" Type="http://schemas.openxmlformats.org/officeDocument/2006/relationships/hyperlink" Target="https://www.google.com/search?client=firefox-b-d&amp;bih=781&amp;biw=1368&amp;hl=cs&amp;sxsrf=ALeKk00P42Wib2JSfkP2s645MMlh0U5zUQ:1624473466013&amp;q=%C5%99ecko+prezidentka&amp;stick=H4sIAAAAAAAAAOPgE-LQz9U3MDYtrNQyyk620k_PL0stystNzStBYibmxGeVFmUWp2Qml2Tm51kVFKUWZ6YAJRaxCh2dmZqcna8AFKoCC2UnAgCSEQS6VQAAAA&amp;sa=X&amp;ved=2ahUKEwjb042fs67xAhVLhqQKHZ3sDN8Q6BMoAHoECBcQAg" TargetMode="External"/><Relationship Id="rId13" Type="http://schemas.openxmlformats.org/officeDocument/2006/relationships/image" Target="../media/image6.jpg"/><Relationship Id="rId12" Type="http://schemas.openxmlformats.org/officeDocument/2006/relationships/hyperlink" Target="https://www.google.com/search?client=firefox-b-d&amp;bih=781&amp;biw=1368&amp;hl=cs&amp;sxsrf=ALeKk00P42Wib2JSfkP2s645MMlh0U5zUQ:1624473466013&amp;q=%C5%99ecko+m%C4%9Bna&amp;stick=H4sIAAAAAAAAAOPgE-LQz9U3MDYtrNSSzU620s_JT04syczP00_OL80rKaq0Si4tKkrNS65cxMpzdGZqcna-Qu6R2XmJAM_zek86AAAA&amp;sa=X&amp;ved=2ahUKEwjb042fs67xAhVLhqQKHZ3sDN8Q6BMoAHoECBgQAg" TargetMode="External"/><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hyperlink" Target="https://cs.wikipedia.org/wiki/%C5%98ecko" TargetMode="External"/><Relationship Id="rId9" Type="http://schemas.openxmlformats.org/officeDocument/2006/relationships/hyperlink" Target="http://ec.europa.eu/eurostat/en/web/population-demography-migration-projections/statistics-illustrated" TargetMode="External"/><Relationship Id="rId14" Type="http://schemas.openxmlformats.org/officeDocument/2006/relationships/image" Target="../media/image3.jpg"/><Relationship Id="rId5" Type="http://schemas.openxmlformats.org/officeDocument/2006/relationships/hyperlink" Target="https://www.google.com/search?client=firefox-b-d&amp;bih=781&amp;biw=1368&amp;hl=cs&amp;sxsrf=ALeKk00P42Wib2JSfkP2s645MMlh0U5zUQ:1624473466013&amp;q=%C5%99ecko+hlavn%C3%AD+m%C4%9Bsto&amp;stick=H4sIAAAAAAAAAOPgE-LQz9U3MDYtrNSSyU620s_JT04syczP00_OL80rKaq0Sk4syCxJzFnEKnp0Zmpydr5CRk5iWd7htQq5R2YXl-QDABkb7ZZCAAAA&amp;sa=X&amp;ved=2ahUKEwjb042fs67xAhVLhqQKHZ3sDN8Q6BMoAHoECBMQAg" TargetMode="External"/><Relationship Id="rId6" Type="http://schemas.openxmlformats.org/officeDocument/2006/relationships/hyperlink" Target="https://www.google.com/search?client=firefox-b-d&amp;bih=781&amp;biw=1368&amp;hl=cs&amp;sxsrf=ALeKk00P42Wib2JSfkP2s645MMlh0U5zUQ:1624473466013&amp;q=At%C3%A9ny&amp;stick=H4sIAAAAAAAAAOPgE-LQz9U3MDYtrFRiB7HyjKq0ZLKTrfRz8pMTSzLz8_ST80vzSooqrZITCzJLEnMWsbI5lhxemVe5g5URAAT9SCs_AAAA&amp;sa=X&amp;ved=2ahUKEwjb042fs67xAhVLhqQKHZ3sDN8QmxMoAXoECBMQAw" TargetMode="External"/><Relationship Id="rId7" Type="http://schemas.openxmlformats.org/officeDocument/2006/relationships/hyperlink" Target="https://www.google.com/search?client=firefox-b-d&amp;bih=781&amp;biw=1368&amp;hl=cs&amp;sxsrf=ALeKk00P42Wib2JSfkP2s645MMlh0U5zUQ:1624473466013&amp;q=%C5%99ecko+rozloha&amp;stick=H4sIAAAAAAAAAOPgE-LQz9U3MDYtrNSSyk620s_JT04syczPgzOsEotSExex8h2dmZqcna9QlF-Vk5-RCACiXn-ZOQAAAA&amp;sa=X&amp;ved=2ahUKEwjb042fs67xAhVLhqQKHZ3sDN8Q6BMoAHoECBUQAg" TargetMode="External"/><Relationship Id="rId8" Type="http://schemas.openxmlformats.org/officeDocument/2006/relationships/hyperlink" Target="https://www.google.com/search?client=firefox-b-d&amp;bih=781&amp;biw=1368&amp;hl=cs&amp;sxsrf=ALeKk00P42Wib2JSfkP2s645MMlh0U5zUQ:1624473466013&amp;q=%C5%99ecko+populace&amp;stick=H4sIAAAAAAAAAOPgE-LQz9U3MDYtrNQyS0m20s9JTU9MroxPTixKscrJT04syczPiy8uAdLFJZnJiTnxRanpIKGC_ILSHLDsIlb-ozNTk7PzFSBiyakAqEsgN1YAAAA&amp;sa=X&amp;ved=2ahUKEwjb042fs67xAhVLhqQKHZ3sDN8Q6BMoAHoECBQQA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27.jpg"/><Relationship Id="rId5"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8.png"/><Relationship Id="rId8" Type="http://schemas.openxmlformats.org/officeDocument/2006/relationships/image" Target="../media/image14.png"/></Relationships>
</file>

<file path=ppt/slides/_rels/slide9.xml.rels><?xml version="1.0" encoding="UTF-8" standalone="yes"?><Relationships xmlns="http://schemas.openxmlformats.org/package/2006/relationships"><Relationship Id="rId11" Type="http://schemas.openxmlformats.org/officeDocument/2006/relationships/image" Target="../media/image17.jpg"/><Relationship Id="rId10" Type="http://schemas.openxmlformats.org/officeDocument/2006/relationships/hyperlink" Target="https://cs.wikipedia.org/wiki/Nizozemsko" TargetMode="External"/><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cs.wikipedia.org/wiki/Alternativn%C3%AD_%C5%A1kolstv%C3%AD" TargetMode="External"/><Relationship Id="rId4" Type="http://schemas.openxmlformats.org/officeDocument/2006/relationships/hyperlink" Target="https://cs.wikipedia.org/w/index.php?title=C%C3%A9lestin_Freinet&amp;action=edit&amp;redlink=1" TargetMode="External"/><Relationship Id="rId9" Type="http://schemas.openxmlformats.org/officeDocument/2006/relationships/hyperlink" Target="https://cs.wikipedia.org/wiki/Belgie" TargetMode="External"/><Relationship Id="rId5" Type="http://schemas.openxmlformats.org/officeDocument/2006/relationships/hyperlink" Target="https://cs.wikipedia.org/wiki/%C5%A0koln%C3%AD_t%C5%99%C3%ADda" TargetMode="External"/><Relationship Id="rId6" Type="http://schemas.openxmlformats.org/officeDocument/2006/relationships/hyperlink" Target="https://cs.wikipedia.org/wiki/P%C5%99%C3%ADrodn%C3%AD_v%C4%9Bdy" TargetMode="External"/><Relationship Id="rId7" Type="http://schemas.openxmlformats.org/officeDocument/2006/relationships/hyperlink" Target="https://cs.wikipedia.org/wiki/Technika" TargetMode="External"/><Relationship Id="rId8" Type="http://schemas.openxmlformats.org/officeDocument/2006/relationships/hyperlink" Target="https://cs.wikipedia.org/wiki/Franci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19"/>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pic>
        <p:nvPicPr>
          <p:cNvPr id="140" name="Google Shape;140;p19"/>
          <p:cNvPicPr preferRelativeResize="0"/>
          <p:nvPr>
            <p:ph idx="1" type="body"/>
          </p:nvPr>
        </p:nvPicPr>
        <p:blipFill rotWithShape="1">
          <a:blip r:embed="rId3">
            <a:alphaModFix/>
          </a:blip>
          <a:srcRect b="0" l="0" r="0" t="0"/>
          <a:stretch/>
        </p:blipFill>
        <p:spPr>
          <a:xfrm>
            <a:off x="1577966" y="4487332"/>
            <a:ext cx="8844807" cy="1415778"/>
          </a:xfrm>
          <a:prstGeom prst="rect">
            <a:avLst/>
          </a:prstGeom>
          <a:noFill/>
          <a:ln>
            <a:noFill/>
          </a:ln>
        </p:spPr>
      </p:pic>
      <p:sp>
        <p:nvSpPr>
          <p:cNvPr id="141" name="Google Shape;141;p19"/>
          <p:cNvSpPr/>
          <p:nvPr/>
        </p:nvSpPr>
        <p:spPr>
          <a:xfrm>
            <a:off x="952604" y="2967335"/>
            <a:ext cx="10286791"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cs-CZ" sz="5400" u="none" cap="none" strike="noStrike">
                <a:solidFill>
                  <a:srgbClr val="ACD3FF"/>
                </a:solidFill>
                <a:latin typeface="Century Gothic"/>
                <a:ea typeface="Century Gothic"/>
                <a:cs typeface="Century Gothic"/>
                <a:sym typeface="Century Gothic"/>
              </a:rPr>
              <a:t>CESTUJEME EVROPOU - ŘECKO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8"/>
          <p:cNvPicPr preferRelativeResize="0"/>
          <p:nvPr/>
        </p:nvPicPr>
        <p:blipFill rotWithShape="1">
          <a:blip r:embed="rId3">
            <a:alphaModFix/>
          </a:blip>
          <a:srcRect b="0" l="0" r="0" t="0"/>
          <a:stretch/>
        </p:blipFill>
        <p:spPr>
          <a:xfrm rot="5400000">
            <a:off x="-458921" y="2285016"/>
            <a:ext cx="4578542" cy="2575430"/>
          </a:xfrm>
          <a:prstGeom prst="rect">
            <a:avLst/>
          </a:prstGeom>
          <a:noFill/>
          <a:ln>
            <a:noFill/>
          </a:ln>
        </p:spPr>
      </p:pic>
      <p:pic>
        <p:nvPicPr>
          <p:cNvPr id="215" name="Google Shape;215;p28"/>
          <p:cNvPicPr preferRelativeResize="0"/>
          <p:nvPr/>
        </p:nvPicPr>
        <p:blipFill rotWithShape="1">
          <a:blip r:embed="rId4">
            <a:alphaModFix/>
          </a:blip>
          <a:srcRect b="0" l="0" r="0" t="0"/>
          <a:stretch/>
        </p:blipFill>
        <p:spPr>
          <a:xfrm>
            <a:off x="3827593" y="312427"/>
            <a:ext cx="4536813" cy="2551958"/>
          </a:xfrm>
          <a:prstGeom prst="rect">
            <a:avLst/>
          </a:prstGeom>
          <a:noFill/>
          <a:ln>
            <a:noFill/>
          </a:ln>
        </p:spPr>
      </p:pic>
      <p:pic>
        <p:nvPicPr>
          <p:cNvPr id="216" name="Google Shape;216;p28"/>
          <p:cNvPicPr preferRelativeResize="0"/>
          <p:nvPr/>
        </p:nvPicPr>
        <p:blipFill rotWithShape="1">
          <a:blip r:embed="rId5">
            <a:alphaModFix/>
          </a:blip>
          <a:srcRect b="0" l="0" r="0" t="0"/>
          <a:stretch/>
        </p:blipFill>
        <p:spPr>
          <a:xfrm rot="5400000">
            <a:off x="8276799" y="2329170"/>
            <a:ext cx="4316883" cy="2428246"/>
          </a:xfrm>
          <a:prstGeom prst="rect">
            <a:avLst/>
          </a:prstGeom>
          <a:noFill/>
          <a:ln>
            <a:noFill/>
          </a:ln>
        </p:spPr>
      </p:pic>
      <p:pic>
        <p:nvPicPr>
          <p:cNvPr id="217" name="Google Shape;217;p28"/>
          <p:cNvPicPr preferRelativeResize="0"/>
          <p:nvPr/>
        </p:nvPicPr>
        <p:blipFill rotWithShape="1">
          <a:blip r:embed="rId6">
            <a:alphaModFix/>
          </a:blip>
          <a:srcRect b="0" l="0" r="0" t="0"/>
          <a:stretch/>
        </p:blipFill>
        <p:spPr>
          <a:xfrm>
            <a:off x="3827591" y="3429000"/>
            <a:ext cx="4536815" cy="25519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1000"/>
                                        <p:tgtEl>
                                          <p:spTgt spid="21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1000"/>
                                        <p:tgtEl>
                                          <p:spTgt spid="217"/>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9"/>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Arial"/>
              <a:buNone/>
            </a:pPr>
            <a:r>
              <a:rPr b="1" lang="cs-CZ" sz="3100">
                <a:solidFill>
                  <a:schemeClr val="dk1"/>
                </a:solidFill>
                <a:latin typeface="Arial"/>
                <a:ea typeface="Arial"/>
                <a:cs typeface="Arial"/>
                <a:sym typeface="Arial"/>
              </a:rPr>
              <a:t>JEDNO Z DĚTÍ JE VŽDY ZVOLENO TZV. „LEADREM“ – U NÁS SE MU KDYSI ŘÍKALO „HOSPODÁŘ“(☺)</a:t>
            </a:r>
            <a:br>
              <a:rPr b="1" lang="cs-CZ" sz="3100">
                <a:solidFill>
                  <a:schemeClr val="dk1"/>
                </a:solidFill>
                <a:latin typeface="Arial"/>
                <a:ea typeface="Arial"/>
                <a:cs typeface="Arial"/>
                <a:sym typeface="Arial"/>
              </a:rPr>
            </a:br>
            <a:r>
              <a:rPr b="1" lang="cs-CZ" sz="3100">
                <a:solidFill>
                  <a:schemeClr val="dk1"/>
                </a:solidFill>
                <a:latin typeface="Arial"/>
                <a:ea typeface="Arial"/>
                <a:cs typeface="Arial"/>
                <a:sym typeface="Arial"/>
              </a:rPr>
              <a:t>TOTO DÍTĚ SE OSTATNÍCH PTÁ, CO JE NOVÉHO, UDĚLUJE OSTATNÍM SLOVO, PTÁ SE DĚTÍ NA JEJICH NÁZOR, ŘÍDÍ ČINNOSTI, ROZDÁVÁ POMŮCKY, ORGANIZUJE ÚKLID, POD JEHO DOHLEDEM MOHOU BÝT DĚTI VE VOLNÉM ČASE SAMY NA DVORKU</a:t>
            </a:r>
            <a:r>
              <a:rPr lang="cs-CZ"/>
              <a:t> </a:t>
            </a:r>
            <a:endParaRPr/>
          </a:p>
        </p:txBody>
      </p:sp>
      <p:pic>
        <p:nvPicPr>
          <p:cNvPr id="223" name="Google Shape;223;p29"/>
          <p:cNvPicPr preferRelativeResize="0"/>
          <p:nvPr/>
        </p:nvPicPr>
        <p:blipFill rotWithShape="1">
          <a:blip r:embed="rId3">
            <a:alphaModFix/>
          </a:blip>
          <a:srcRect b="9450" l="0" r="0" t="0"/>
          <a:stretch/>
        </p:blipFill>
        <p:spPr>
          <a:xfrm>
            <a:off x="3949547" y="3682388"/>
            <a:ext cx="3962400" cy="26412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2000"/>
                                        <p:tgtEl>
                                          <p:spTgt spid="22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2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0"/>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Arial"/>
              <a:buNone/>
            </a:pPr>
            <a:r>
              <a:rPr lang="cs-CZ">
                <a:solidFill>
                  <a:schemeClr val="dk1"/>
                </a:solidFill>
                <a:latin typeface="Arial"/>
                <a:ea typeface="Arial"/>
                <a:cs typeface="Arial"/>
                <a:sym typeface="Arial"/>
              </a:rPr>
              <a:t>SMYSLEM TÉTO FUNKCE JE ROZMLUVENÍ DÍTĚTE Z</a:t>
            </a:r>
            <a:br>
              <a:rPr lang="cs-CZ">
                <a:solidFill>
                  <a:schemeClr val="dk1"/>
                </a:solidFill>
                <a:latin typeface="Arial"/>
                <a:ea typeface="Arial"/>
                <a:cs typeface="Arial"/>
                <a:sym typeface="Arial"/>
              </a:rPr>
            </a:br>
            <a:r>
              <a:rPr lang="cs-CZ">
                <a:solidFill>
                  <a:schemeClr val="dk1"/>
                </a:solidFill>
                <a:latin typeface="Arial"/>
                <a:ea typeface="Arial"/>
                <a:cs typeface="Arial"/>
                <a:sym typeface="Arial"/>
              </a:rPr>
              <a:t>HLEDISKA OMJ, NAVAZOVÁNÍ  DOBRÝCH VZTAHŮ MEZI DĚTMI, UČENÍ SE ŘECKÉHO JAZYKA</a:t>
            </a:r>
            <a:br>
              <a:rPr lang="cs-CZ">
                <a:solidFill>
                  <a:schemeClr val="dk1"/>
                </a:solidFill>
                <a:latin typeface="Arial"/>
                <a:ea typeface="Arial"/>
                <a:cs typeface="Arial"/>
                <a:sym typeface="Arial"/>
              </a:rPr>
            </a:br>
            <a:br>
              <a:rPr lang="cs-CZ">
                <a:solidFill>
                  <a:schemeClr val="dk1"/>
                </a:solidFill>
                <a:latin typeface="Arial"/>
                <a:ea typeface="Arial"/>
                <a:cs typeface="Arial"/>
                <a:sym typeface="Arial"/>
              </a:rPr>
            </a:br>
            <a:r>
              <a:rPr lang="cs-CZ">
                <a:solidFill>
                  <a:schemeClr val="dk1"/>
                </a:solidFill>
                <a:latin typeface="Arial"/>
                <a:ea typeface="Arial"/>
                <a:cs typeface="Arial"/>
                <a:sym typeface="Arial"/>
              </a:rPr>
              <a:t>STŘÍDÁNÍM SE VE FUNKCI SE DĚTI UČÍ VZÁJEMNĚ SE RESPEKTOVAT, POMÁHAT SI</a:t>
            </a:r>
            <a:br>
              <a:rPr lang="cs-CZ">
                <a:solidFill>
                  <a:schemeClr val="dk1"/>
                </a:solidFill>
                <a:latin typeface="Arial"/>
                <a:ea typeface="Arial"/>
                <a:cs typeface="Arial"/>
                <a:sym typeface="Arial"/>
              </a:rPr>
            </a:br>
            <a:endParaRPr/>
          </a:p>
        </p:txBody>
      </p:sp>
      <p:pic>
        <p:nvPicPr>
          <p:cNvPr id="229" name="Google Shape;229;p30"/>
          <p:cNvPicPr preferRelativeResize="0"/>
          <p:nvPr/>
        </p:nvPicPr>
        <p:blipFill rotWithShape="1">
          <a:blip r:embed="rId3">
            <a:alphaModFix/>
          </a:blip>
          <a:srcRect b="0" l="0" r="0" t="16457"/>
          <a:stretch/>
        </p:blipFill>
        <p:spPr>
          <a:xfrm>
            <a:off x="2258458" y="3690652"/>
            <a:ext cx="7293165" cy="2842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1250"/>
                                        <p:tgtEl>
                                          <p:spTgt spid="229"/>
                                        </p:tgtEl>
                                        <p:attrNameLst>
                                          <p:attrName>ppt_w</p:attrName>
                                        </p:attrNameLst>
                                      </p:cBhvr>
                                      <p:tavLst>
                                        <p:tav fmla="" tm="0">
                                          <p:val>
                                            <p:strVal val="0"/>
                                          </p:val>
                                        </p:tav>
                                        <p:tav fmla="" tm="100000">
                                          <p:val>
                                            <p:strVal val="#ppt_w"/>
                                          </p:val>
                                        </p:tav>
                                      </p:tavLst>
                                    </p:anim>
                                    <p:anim calcmode="lin" valueType="num">
                                      <p:cBhvr additive="base">
                                        <p:cTn dur="1250"/>
                                        <p:tgtEl>
                                          <p:spTgt spid="22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1"/>
          <p:cNvSpPr txBox="1"/>
          <p:nvPr>
            <p:ph type="title"/>
          </p:nvPr>
        </p:nvSpPr>
        <p:spPr>
          <a:xfrm>
            <a:off x="660582" y="377328"/>
            <a:ext cx="10058400" cy="2743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Arial"/>
              <a:buNone/>
            </a:pPr>
            <a:r>
              <a:rPr b="1" lang="cs-CZ" sz="2800">
                <a:solidFill>
                  <a:schemeClr val="dk1"/>
                </a:solidFill>
                <a:latin typeface="Arial"/>
                <a:ea typeface="Arial"/>
                <a:cs typeface="Arial"/>
                <a:sym typeface="Arial"/>
              </a:rPr>
              <a:t>RANNÍ KRUH – POZDRAV</a:t>
            </a: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UČITELKA VYZVE DĚTI, ABY OSTATNÍ POZDRAVILY VE SVÉM JAZYCE, ZAZPÍVALY, NĚCO ŘEKLY</a:t>
            </a: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KAŽDÉ DÍTĚ MÁ MOŽNOST V KRUHU PROMLUVIT, KDYŽ MÁ PROBLÉM, A POKUD UČITELKA POZNÁ SLOVO, KTERÉ CHCE DÍTĚ ŘÍCT – POMŮŽE. DÍTĚ SE TAK STÁVÁ SOUČÁSTÍ KOLEKTIVU, SKUPINY.</a:t>
            </a:r>
            <a:endParaRPr/>
          </a:p>
        </p:txBody>
      </p:sp>
      <p:pic>
        <p:nvPicPr>
          <p:cNvPr id="235" name="Google Shape;235;p31"/>
          <p:cNvPicPr preferRelativeResize="0"/>
          <p:nvPr/>
        </p:nvPicPr>
        <p:blipFill rotWithShape="1">
          <a:blip r:embed="rId3">
            <a:alphaModFix/>
          </a:blip>
          <a:srcRect b="0" l="0" r="10771" t="14285"/>
          <a:stretch/>
        </p:blipFill>
        <p:spPr>
          <a:xfrm>
            <a:off x="3989971" y="3429000"/>
            <a:ext cx="3399622" cy="274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1250"/>
                                        <p:tgtEl>
                                          <p:spTgt spid="234"/>
                                        </p:tgtEl>
                                        <p:attrNameLst>
                                          <p:attrName>ppt_y</p:attrName>
                                        </p:attrNameLst>
                                      </p:cBhvr>
                                      <p:tavLst>
                                        <p:tav fmla="" tm="0">
                                          <p:val>
                                            <p:strVal val="#ppt_y+1"/>
                                          </p:val>
                                        </p:tav>
                                        <p:tav fmla="" tm="100000">
                                          <p:val>
                                            <p:strVal val="#ppt_y"/>
                                          </p:val>
                                        </p:tav>
                                      </p:tavLst>
                                    </p:anim>
                                  </p:childTnLst>
                                </p:cTn>
                              </p:par>
                            </p:childTnLst>
                          </p:cTn>
                        </p:par>
                        <p:par>
                          <p:cTn fill="hold">
                            <p:stCondLst>
                              <p:cond delay="1250"/>
                            </p:stCondLst>
                            <p:childTnLst>
                              <p:par>
                                <p:cTn fill="hold" nodeType="after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1500"/>
                                        <p:tgtEl>
                                          <p:spTgt spid="2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2"/>
          <p:cNvSpPr txBox="1"/>
          <p:nvPr>
            <p:ph type="title"/>
          </p:nvPr>
        </p:nvSpPr>
        <p:spPr>
          <a:xfrm>
            <a:off x="427347" y="3428999"/>
            <a:ext cx="8534400" cy="1697400"/>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entury Gothic"/>
              <a:buNone/>
            </a:pPr>
            <a:br>
              <a:rPr lang="cs-CZ"/>
            </a:b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REŽIM DNE:</a:t>
            </a: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8.15 – 9.00 VOLNÁ HRA</a:t>
            </a:r>
            <a:br>
              <a:rPr b="1" lang="cs-CZ">
                <a:solidFill>
                  <a:schemeClr val="dk1"/>
                </a:solidFill>
                <a:latin typeface="Arial"/>
                <a:ea typeface="Arial"/>
                <a:cs typeface="Arial"/>
                <a:sym typeface="Arial"/>
              </a:rPr>
            </a:b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9.00 – KONEC HRY </a:t>
            </a: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	   -  KOMUNIKAČNÍ KRUH</a:t>
            </a: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	   -  PRÁCE S KALENDÁŘEM</a:t>
            </a: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		</a:t>
            </a:r>
            <a:br>
              <a:rPr b="1" lang="cs-CZ">
                <a:solidFill>
                  <a:schemeClr val="dk1"/>
                </a:solidFill>
                <a:latin typeface="Arial"/>
                <a:ea typeface="Arial"/>
                <a:cs typeface="Arial"/>
                <a:sym typeface="Arial"/>
              </a:rPr>
            </a:b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DĚTI HLEDAJÍ NÁZVY DNŮ, </a:t>
            </a: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		MĚSÍCŮ, ČÍSLICE</a:t>
            </a:r>
            <a:endParaRPr/>
          </a:p>
        </p:txBody>
      </p:sp>
      <p:pic>
        <p:nvPicPr>
          <p:cNvPr id="241" name="Google Shape;241;p32"/>
          <p:cNvPicPr preferRelativeResize="0"/>
          <p:nvPr/>
        </p:nvPicPr>
        <p:blipFill rotWithShape="1">
          <a:blip r:embed="rId3">
            <a:alphaModFix/>
          </a:blip>
          <a:srcRect b="0" l="0" r="0" t="0"/>
          <a:stretch/>
        </p:blipFill>
        <p:spPr>
          <a:xfrm rot="5400000">
            <a:off x="6098357" y="1500187"/>
            <a:ext cx="5726781" cy="3857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25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25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3"/>
          <p:cNvSpPr txBox="1"/>
          <p:nvPr>
            <p:ph type="title"/>
          </p:nvPr>
        </p:nvSpPr>
        <p:spPr>
          <a:xfrm>
            <a:off x="684211" y="1072299"/>
            <a:ext cx="10058400" cy="27432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Arial"/>
              <a:buNone/>
            </a:pPr>
            <a:r>
              <a:rPr b="1" lang="cs-CZ" sz="3100">
                <a:solidFill>
                  <a:schemeClr val="dk1"/>
                </a:solidFill>
                <a:latin typeface="Arial"/>
                <a:ea typeface="Arial"/>
                <a:cs typeface="Arial"/>
                <a:sym typeface="Arial"/>
              </a:rPr>
              <a:t>VYUŽITÍ PÍSNIČEK S JEDNODUCHOU MELODIÍ A POKUD MOŽNO S JEDNODUCHÝM TEXTEM, KTERÝ SE STÁLE OPAKUJE</a:t>
            </a:r>
            <a:br>
              <a:rPr b="1" lang="cs-CZ" sz="3100">
                <a:solidFill>
                  <a:schemeClr val="dk1"/>
                </a:solidFill>
                <a:latin typeface="Arial"/>
                <a:ea typeface="Arial"/>
                <a:cs typeface="Arial"/>
                <a:sym typeface="Arial"/>
              </a:rPr>
            </a:br>
            <a:r>
              <a:rPr b="1" lang="cs-CZ" sz="3100">
                <a:solidFill>
                  <a:schemeClr val="dk1"/>
                </a:solidFill>
                <a:latin typeface="Arial"/>
                <a:ea typeface="Arial"/>
                <a:cs typeface="Arial"/>
                <a:sym typeface="Arial"/>
              </a:rPr>
              <a:t>UČITELKA SAMA ZPÍVÁ A PŘEHNANĚ ARTIKULUJE</a:t>
            </a:r>
            <a:br>
              <a:rPr b="1" lang="cs-CZ" sz="3100">
                <a:solidFill>
                  <a:schemeClr val="dk1"/>
                </a:solidFill>
                <a:latin typeface="Arial"/>
                <a:ea typeface="Arial"/>
                <a:cs typeface="Arial"/>
                <a:sym typeface="Arial"/>
              </a:rPr>
            </a:br>
            <a:r>
              <a:rPr b="1" lang="cs-CZ" sz="3100">
                <a:solidFill>
                  <a:schemeClr val="dk1"/>
                </a:solidFill>
                <a:latin typeface="Arial"/>
                <a:ea typeface="Arial"/>
                <a:cs typeface="Arial"/>
                <a:sym typeface="Arial"/>
              </a:rPr>
              <a:t>ZPĚV DOPLŇUJE POHYBY, TLESKÁNÍM, PLESKÁNÍM DUPÁNÍM</a:t>
            </a:r>
            <a:br>
              <a:rPr lang="cs-CZ"/>
            </a:br>
            <a:endParaRPr/>
          </a:p>
        </p:txBody>
      </p:sp>
      <p:pic>
        <p:nvPicPr>
          <p:cNvPr id="247" name="Google Shape;247;p33"/>
          <p:cNvPicPr preferRelativeResize="0"/>
          <p:nvPr/>
        </p:nvPicPr>
        <p:blipFill rotWithShape="1">
          <a:blip r:embed="rId3">
            <a:alphaModFix/>
          </a:blip>
          <a:srcRect b="0" l="0" r="0" t="0"/>
          <a:stretch/>
        </p:blipFill>
        <p:spPr>
          <a:xfrm>
            <a:off x="1809767" y="3815499"/>
            <a:ext cx="4876800" cy="2743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34"/>
          <p:cNvPicPr preferRelativeResize="0"/>
          <p:nvPr/>
        </p:nvPicPr>
        <p:blipFill rotWithShape="1">
          <a:blip r:embed="rId3">
            <a:alphaModFix/>
          </a:blip>
          <a:srcRect b="0" l="0" r="0" t="0"/>
          <a:stretch/>
        </p:blipFill>
        <p:spPr>
          <a:xfrm>
            <a:off x="638803" y="287190"/>
            <a:ext cx="11166265" cy="5930900"/>
          </a:xfrm>
          <a:prstGeom prst="rect">
            <a:avLst/>
          </a:prstGeom>
          <a:noFill/>
          <a:ln>
            <a:noFill/>
          </a:ln>
        </p:spPr>
      </p:pic>
      <p:pic>
        <p:nvPicPr>
          <p:cNvPr id="253" name="Google Shape;253;p34"/>
          <p:cNvPicPr preferRelativeResize="0"/>
          <p:nvPr/>
        </p:nvPicPr>
        <p:blipFill rotWithShape="1">
          <a:blip r:embed="rId4">
            <a:alphaModFix/>
          </a:blip>
          <a:srcRect b="0" l="0" r="0" t="0"/>
          <a:stretch/>
        </p:blipFill>
        <p:spPr>
          <a:xfrm>
            <a:off x="9829771" y="443902"/>
            <a:ext cx="1593065" cy="1497481"/>
          </a:xfrm>
          <a:prstGeom prst="rect">
            <a:avLst/>
          </a:prstGeom>
          <a:gradFill>
            <a:gsLst>
              <a:gs pos="0">
                <a:srgbClr val="62D2EF"/>
              </a:gs>
              <a:gs pos="10000">
                <a:srgbClr val="62D2EF"/>
              </a:gs>
              <a:gs pos="63730">
                <a:srgbClr val="2C8AB5"/>
              </a:gs>
              <a:gs pos="100000">
                <a:srgbClr val="05578D"/>
              </a:gs>
            </a:gsLst>
            <a:lin ang="6120000" scaled="0"/>
          </a:gradFill>
          <a:ln>
            <a:noFill/>
          </a:ln>
        </p:spPr>
      </p:pic>
      <p:sp>
        <p:nvSpPr>
          <p:cNvPr id="254" name="Google Shape;254;p34"/>
          <p:cNvSpPr txBox="1"/>
          <p:nvPr>
            <p:ph type="title"/>
          </p:nvPr>
        </p:nvSpPr>
        <p:spPr>
          <a:xfrm>
            <a:off x="110168" y="509440"/>
            <a:ext cx="10058400" cy="27432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Arial"/>
              <a:buNone/>
            </a:pP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PRÁCE S TEMATICKÝM BLOKEM NA TÉMA MOŘE</a:t>
            </a: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OBRÁZKY MOŘE, MOŘSKÉHO DNA, RYB</a:t>
            </a:r>
            <a:br>
              <a:rPr b="1" lang="cs-CZ">
                <a:solidFill>
                  <a:schemeClr val="dk1"/>
                </a:solidFill>
                <a:latin typeface="Arial"/>
                <a:ea typeface="Arial"/>
                <a:cs typeface="Arial"/>
                <a:sym typeface="Arial"/>
              </a:rPr>
            </a:br>
            <a:r>
              <a:rPr b="1" lang="cs-CZ">
                <a:solidFill>
                  <a:schemeClr val="dk1"/>
                </a:solidFill>
                <a:latin typeface="Arial"/>
                <a:ea typeface="Arial"/>
                <a:cs typeface="Arial"/>
                <a:sym typeface="Arial"/>
              </a:rPr>
              <a:t>SPOLEČNÁ PRÁCE SKUPINEK 3 DĚTÍ NA MALBĚ MOŘE- PRÁCE S PRSTOVÝMI BARVAMI – PRINCIP VÝCHOVY  DĚTÍ S OMJ SPOČÍVÁ V TOM, ŽE SE DĚTI MUSÍ SAMY DOMLUVIT CO KDO NBUDE DĚLAT, ČÍM A JAK</a:t>
            </a:r>
            <a:endParaRPr/>
          </a:p>
        </p:txBody>
      </p:sp>
      <p:sp>
        <p:nvSpPr>
          <p:cNvPr id="255" name="Google Shape;255;p34"/>
          <p:cNvSpPr txBox="1"/>
          <p:nvPr>
            <p:ph idx="1" type="body"/>
          </p:nvPr>
        </p:nvSpPr>
        <p:spPr>
          <a:xfrm>
            <a:off x="684212" y="3928534"/>
            <a:ext cx="8534400" cy="838200"/>
          </a:xfrm>
          <a:prstGeom prst="rect">
            <a:avLst/>
          </a:prstGeom>
          <a:noFill/>
          <a:ln>
            <a:noFill/>
          </a:ln>
        </p:spPr>
        <p:txBody>
          <a:bodyPr anchorCtr="0" anchor="b" bIns="45700" lIns="91425" spcFirstLastPara="1" rIns="91425" wrap="square" tIns="45700">
            <a:normAutofit/>
          </a:bodyPr>
          <a:lstStyle/>
          <a:p>
            <a:pPr indent="-285750" lvl="0" marL="285750" rtl="0" algn="l">
              <a:spcBef>
                <a:spcPts val="0"/>
              </a:spcBef>
              <a:spcAft>
                <a:spcPts val="0"/>
              </a:spcAft>
              <a:buSzPts val="1920"/>
              <a:buNone/>
            </a:pPr>
            <a:r>
              <a:t/>
            </a:r>
            <a:endParaRPr/>
          </a:p>
        </p:txBody>
      </p:sp>
      <p:sp>
        <p:nvSpPr>
          <p:cNvPr id="256" name="Google Shape;256;p34"/>
          <p:cNvSpPr txBox="1"/>
          <p:nvPr>
            <p:ph idx="2" type="body"/>
          </p:nvPr>
        </p:nvSpPr>
        <p:spPr>
          <a:xfrm>
            <a:off x="684211" y="4766732"/>
            <a:ext cx="8534401" cy="122766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t/>
            </a:r>
            <a:endParaRPr/>
          </a:p>
        </p:txBody>
      </p:sp>
      <p:pic>
        <p:nvPicPr>
          <p:cNvPr id="257" name="Google Shape;257;p34"/>
          <p:cNvPicPr preferRelativeResize="0"/>
          <p:nvPr/>
        </p:nvPicPr>
        <p:blipFill rotWithShape="1">
          <a:blip r:embed="rId5">
            <a:alphaModFix/>
          </a:blip>
          <a:srcRect b="10519" l="9470" r="12760" t="11533"/>
          <a:stretch/>
        </p:blipFill>
        <p:spPr>
          <a:xfrm>
            <a:off x="341523" y="4781570"/>
            <a:ext cx="2758973" cy="1938969"/>
          </a:xfrm>
          <a:prstGeom prst="rect">
            <a:avLst/>
          </a:prstGeom>
          <a:noFill/>
          <a:ln>
            <a:noFill/>
          </a:ln>
        </p:spPr>
      </p:pic>
      <p:pic>
        <p:nvPicPr>
          <p:cNvPr id="258" name="Google Shape;258;p34"/>
          <p:cNvPicPr preferRelativeResize="0"/>
          <p:nvPr/>
        </p:nvPicPr>
        <p:blipFill rotWithShape="1">
          <a:blip r:embed="rId6">
            <a:alphaModFix/>
          </a:blip>
          <a:srcRect b="12320" l="0" r="0" t="10528"/>
          <a:stretch/>
        </p:blipFill>
        <p:spPr>
          <a:xfrm>
            <a:off x="8273629" y="3691086"/>
            <a:ext cx="2352675" cy="14991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5"/>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Arial"/>
              <a:buNone/>
            </a:pP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V 9.30 SVAČINA – NA ROZDÍL OD NAŠICH ŠKOLEK SI JI DĚTI NOSÍ Z DOMOVA, </a:t>
            </a: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PANÍ UČITELKA SE SNAŽÍ APELOVAT NA RODIČE, ABY DÁVALI DĚTEM ZDRAVÁ JÍDLA, ALE MOC SE JÍ TO PRÝ NEDAŘÍ</a:t>
            </a: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KDYŽ SI NĚKDO SVAČINU NEDONESE, OSTATNÍ DĚTI A I PANÍ UČITELKA SE S NÍM ROZDĚLÍ.</a:t>
            </a: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PŘI SVAČINĚ SPOLU DĚTI SEDÍ U STOLU, ČEKAJÍ AŽ VŠICHNI DOJÍ – PŘI TÉ PŘÍLEŽITOSTI SI SPOLU ZAČÍNAJÍ POVÍDAT – UČÍ SE SPOLEČNOU ŘEČ -ŘEČTINU</a:t>
            </a: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NÁSLEDUJE HYGIENA  - LEADER ROZDÁVÁ UBROUSKY, ÚKLID – OPĚT ZAŘIZUJE LEADER – NEUKLÍZÍ SÁM, NĚKOHO POVĚŘÍ</a:t>
            </a: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endParaRPr b="1"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75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6"/>
          <p:cNvSpPr txBox="1"/>
          <p:nvPr>
            <p:ph type="title"/>
          </p:nvPr>
        </p:nvSpPr>
        <p:spPr>
          <a:xfrm>
            <a:off x="441843" y="286438"/>
            <a:ext cx="10058400" cy="1060373"/>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Arial"/>
              <a:buNone/>
            </a:pPr>
            <a:br>
              <a:rPr b="1" lang="cs-CZ" sz="3600">
                <a:solidFill>
                  <a:schemeClr val="dk1"/>
                </a:solidFill>
                <a:latin typeface="Arial"/>
                <a:ea typeface="Arial"/>
                <a:cs typeface="Arial"/>
                <a:sym typeface="Arial"/>
              </a:rPr>
            </a:br>
            <a:br>
              <a:rPr b="1" lang="cs-CZ" sz="3600">
                <a:solidFill>
                  <a:schemeClr val="dk1"/>
                </a:solidFill>
                <a:latin typeface="Arial"/>
                <a:ea typeface="Arial"/>
                <a:cs typeface="Arial"/>
                <a:sym typeface="Arial"/>
              </a:rPr>
            </a:br>
            <a:br>
              <a:rPr b="1" lang="cs-CZ" sz="3600">
                <a:solidFill>
                  <a:schemeClr val="dk1"/>
                </a:solidFill>
                <a:latin typeface="Arial"/>
                <a:ea typeface="Arial"/>
                <a:cs typeface="Arial"/>
                <a:sym typeface="Arial"/>
              </a:rPr>
            </a:br>
            <a:br>
              <a:rPr b="1" lang="cs-CZ" sz="3600">
                <a:solidFill>
                  <a:schemeClr val="dk1"/>
                </a:solidFill>
                <a:latin typeface="Arial"/>
                <a:ea typeface="Arial"/>
                <a:cs typeface="Arial"/>
                <a:sym typeface="Arial"/>
              </a:rPr>
            </a:br>
            <a:br>
              <a:rPr b="1" lang="cs-CZ" sz="3600">
                <a:solidFill>
                  <a:schemeClr val="dk1"/>
                </a:solidFill>
                <a:latin typeface="Arial"/>
                <a:ea typeface="Arial"/>
                <a:cs typeface="Arial"/>
                <a:sym typeface="Arial"/>
              </a:rPr>
            </a:br>
            <a:br>
              <a:rPr lang="cs-CZ" sz="3100">
                <a:solidFill>
                  <a:schemeClr val="dk1"/>
                </a:solidFill>
                <a:latin typeface="Arial"/>
                <a:ea typeface="Arial"/>
                <a:cs typeface="Arial"/>
                <a:sym typeface="Arial"/>
              </a:rPr>
            </a:br>
            <a:r>
              <a:rPr lang="cs-CZ" sz="3100">
                <a:solidFill>
                  <a:schemeClr val="dk1"/>
                </a:solidFill>
                <a:latin typeface="Arial"/>
                <a:ea typeface="Arial"/>
                <a:cs typeface="Arial"/>
                <a:sym typeface="Arial"/>
              </a:rPr>
              <a:t>NÁSLEDUJE HYGIENA  - LEADER ROZDÁVÁ UBROUSKY, ÚKLID – OPĚT ZAŘIZUJE LEADER – NEUKLÍZÍ SÁM, NĚKOHO POVĚŘÍ</a:t>
            </a:r>
            <a:br>
              <a:rPr lang="cs-CZ" sz="3100">
                <a:solidFill>
                  <a:schemeClr val="dk1"/>
                </a:solidFill>
                <a:latin typeface="Arial"/>
                <a:ea typeface="Arial"/>
                <a:cs typeface="Arial"/>
                <a:sym typeface="Arial"/>
              </a:rPr>
            </a:br>
            <a:br>
              <a:rPr lang="cs-CZ" sz="3100">
                <a:solidFill>
                  <a:schemeClr val="dk1"/>
                </a:solidFill>
                <a:latin typeface="Arial"/>
                <a:ea typeface="Arial"/>
                <a:cs typeface="Arial"/>
                <a:sym typeface="Arial"/>
              </a:rPr>
            </a:br>
            <a:r>
              <a:rPr lang="cs-CZ" sz="3100">
                <a:solidFill>
                  <a:schemeClr val="dk1"/>
                </a:solidFill>
                <a:latin typeface="Arial"/>
                <a:ea typeface="Arial"/>
                <a:cs typeface="Arial"/>
                <a:sym typeface="Arial"/>
              </a:rPr>
              <a:t>PO JÍDLE JE ASI CCA 20 MINUTOVÁ PAUZA, NĚKDO ZŮSTÁVÁ VE TŘÍDĚ, KDO CHCE MŮŽE JÍT POD DOHLEDEM LEADRA NA DVŮR</a:t>
            </a:r>
            <a:endParaRPr sz="3100"/>
          </a:p>
        </p:txBody>
      </p:sp>
      <p:pic>
        <p:nvPicPr>
          <p:cNvPr id="269" name="Google Shape;269;p36"/>
          <p:cNvPicPr preferRelativeResize="0"/>
          <p:nvPr/>
        </p:nvPicPr>
        <p:blipFill rotWithShape="1">
          <a:blip r:embed="rId3">
            <a:alphaModFix/>
          </a:blip>
          <a:srcRect b="23033" l="0" r="0" t="28982"/>
          <a:stretch/>
        </p:blipFill>
        <p:spPr>
          <a:xfrm>
            <a:off x="1861850" y="3478576"/>
            <a:ext cx="7590622" cy="27542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7"/>
          <p:cNvSpPr txBox="1"/>
          <p:nvPr>
            <p:ph type="title"/>
          </p:nvPr>
        </p:nvSpPr>
        <p:spPr>
          <a:xfrm>
            <a:off x="941942" y="340323"/>
            <a:ext cx="10058400" cy="1456981"/>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800"/>
              <a:buFont typeface="Arial"/>
              <a:buNone/>
            </a:pPr>
            <a:r>
              <a:rPr b="1" lang="cs-CZ" sz="2800">
                <a:solidFill>
                  <a:schemeClr val="dk1"/>
                </a:solidFill>
                <a:latin typeface="Arial"/>
                <a:ea typeface="Arial"/>
                <a:cs typeface="Arial"/>
                <a:sym typeface="Arial"/>
              </a:rPr>
              <a:t>DVOREK, NA KTERÉM SI HRAJÍ VŠECHNY DĚTI  </a:t>
            </a: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ŠKOLÁCI I DĚTI ZE ŠKOLKY</a:t>
            </a:r>
            <a:endParaRPr/>
          </a:p>
        </p:txBody>
      </p:sp>
      <p:pic>
        <p:nvPicPr>
          <p:cNvPr id="275" name="Google Shape;275;p37"/>
          <p:cNvPicPr preferRelativeResize="0"/>
          <p:nvPr/>
        </p:nvPicPr>
        <p:blipFill rotWithShape="1">
          <a:blip r:embed="rId3">
            <a:alphaModFix/>
          </a:blip>
          <a:srcRect b="0" l="0" r="0" t="0"/>
          <a:stretch/>
        </p:blipFill>
        <p:spPr>
          <a:xfrm>
            <a:off x="941942" y="1718634"/>
            <a:ext cx="6219022" cy="4269033"/>
          </a:xfrm>
          <a:prstGeom prst="rect">
            <a:avLst/>
          </a:prstGeom>
          <a:noFill/>
          <a:ln>
            <a:noFill/>
          </a:ln>
        </p:spPr>
      </p:pic>
      <p:pic>
        <p:nvPicPr>
          <p:cNvPr id="276" name="Google Shape;276;p37"/>
          <p:cNvPicPr preferRelativeResize="0"/>
          <p:nvPr/>
        </p:nvPicPr>
        <p:blipFill rotWithShape="1">
          <a:blip r:embed="rId4">
            <a:alphaModFix/>
          </a:blip>
          <a:srcRect b="0" l="0" r="0" t="0"/>
          <a:stretch/>
        </p:blipFill>
        <p:spPr>
          <a:xfrm rot="5400000">
            <a:off x="7491959" y="2229568"/>
            <a:ext cx="4269033" cy="32471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1250"/>
                                        <p:tgtEl>
                                          <p:spTgt spid="274"/>
                                        </p:tgtEl>
                                        <p:attrNameLst>
                                          <p:attrName>ppt_y</p:attrName>
                                        </p:attrNameLst>
                                      </p:cBhvr>
                                      <p:tavLst>
                                        <p:tav fmla="" tm="0">
                                          <p:val>
                                            <p:strVal val="#ppt_y+1"/>
                                          </p:val>
                                        </p:tav>
                                        <p:tav fmla="" tm="100000">
                                          <p:val>
                                            <p:strVal val="#ppt_y"/>
                                          </p:val>
                                        </p:tav>
                                      </p:tavLst>
                                    </p:anim>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822"/>
                                        <p:tgtEl>
                                          <p:spTgt spid="275"/>
                                        </p:tgtEl>
                                      </p:cBhvr>
                                    </p:animEffect>
                                  </p:childTnLst>
                                </p:cTn>
                              </p:par>
                            </p:childTnLst>
                          </p:cTn>
                        </p:par>
                        <p:par>
                          <p:cTn fill="hold">
                            <p:stCondLst>
                              <p:cond delay="3072"/>
                            </p:stCondLst>
                            <p:childTnLst>
                              <p:par>
                                <p:cTn fill="hold" nodeType="after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822"/>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0"/>
          <p:cNvSpPr txBox="1"/>
          <p:nvPr>
            <p:ph type="ctrTitle"/>
          </p:nvPr>
        </p:nvSpPr>
        <p:spPr>
          <a:xfrm>
            <a:off x="2437598" y="0"/>
            <a:ext cx="8001000" cy="1190135"/>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FF0000"/>
              </a:buClr>
              <a:buSzPts val="4800"/>
              <a:buFont typeface="Arial"/>
              <a:buNone/>
            </a:pPr>
            <a:r>
              <a:rPr lang="cs-CZ">
                <a:solidFill>
                  <a:srgbClr val="FF0000"/>
                </a:solidFill>
                <a:latin typeface="Arial"/>
                <a:ea typeface="Arial"/>
                <a:cs typeface="Arial"/>
                <a:sym typeface="Arial"/>
              </a:rPr>
              <a:t>  CESTUJEME EVROPOU</a:t>
            </a:r>
            <a:endParaRPr/>
          </a:p>
        </p:txBody>
      </p:sp>
      <p:sp>
        <p:nvSpPr>
          <p:cNvPr id="147" name="Google Shape;147;p20"/>
          <p:cNvSpPr txBox="1"/>
          <p:nvPr>
            <p:ph idx="1" type="subTitle"/>
          </p:nvPr>
        </p:nvSpPr>
        <p:spPr>
          <a:xfrm>
            <a:off x="2437598" y="4835603"/>
            <a:ext cx="8119730" cy="194733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5280"/>
              <a:buNone/>
            </a:pPr>
            <a:r>
              <a:rPr lang="cs-CZ" sz="6600">
                <a:latin typeface="Arial"/>
                <a:ea typeface="Arial"/>
                <a:cs typeface="Arial"/>
                <a:sym typeface="Arial"/>
              </a:rPr>
              <a:t>ŘECKO - ATHÉNY</a:t>
            </a:r>
            <a:endParaRPr/>
          </a:p>
        </p:txBody>
      </p:sp>
      <p:pic>
        <p:nvPicPr>
          <p:cNvPr id="148" name="Google Shape;148;p20"/>
          <p:cNvPicPr preferRelativeResize="0"/>
          <p:nvPr/>
        </p:nvPicPr>
        <p:blipFill rotWithShape="1">
          <a:blip r:embed="rId3">
            <a:alphaModFix/>
          </a:blip>
          <a:srcRect b="0" l="0" r="0" t="0"/>
          <a:stretch/>
        </p:blipFill>
        <p:spPr>
          <a:xfrm>
            <a:off x="1687398" y="1190135"/>
            <a:ext cx="87512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3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8"/>
          <p:cNvPicPr preferRelativeResize="0"/>
          <p:nvPr/>
        </p:nvPicPr>
        <p:blipFill rotWithShape="1">
          <a:blip r:embed="rId4">
            <a:alphaModFix/>
          </a:blip>
          <a:srcRect b="6575" l="1558" r="16124" t="7333"/>
          <a:stretch/>
        </p:blipFill>
        <p:spPr>
          <a:xfrm>
            <a:off x="3846139" y="1990940"/>
            <a:ext cx="7567336" cy="3558448"/>
          </a:xfrm>
          <a:prstGeom prst="rect">
            <a:avLst/>
          </a:prstGeom>
          <a:noFill/>
          <a:ln>
            <a:noFill/>
          </a:ln>
        </p:spPr>
      </p:pic>
      <p:pic>
        <p:nvPicPr>
          <p:cNvPr id="282" name="Google Shape;282;p38"/>
          <p:cNvPicPr preferRelativeResize="0"/>
          <p:nvPr/>
        </p:nvPicPr>
        <p:blipFill rotWithShape="1">
          <a:blip r:embed="rId5">
            <a:alphaModFix/>
          </a:blip>
          <a:srcRect b="0" l="0" r="0" t="0"/>
          <a:stretch/>
        </p:blipFill>
        <p:spPr>
          <a:xfrm rot="5400000">
            <a:off x="-326965" y="2034016"/>
            <a:ext cx="4499676" cy="2531068"/>
          </a:xfrm>
          <a:prstGeom prst="rect">
            <a:avLst/>
          </a:prstGeom>
          <a:noFill/>
          <a:ln>
            <a:noFill/>
          </a:ln>
        </p:spPr>
      </p:pic>
      <p:sp>
        <p:nvSpPr>
          <p:cNvPr id="283" name="Google Shape;283;p38"/>
          <p:cNvSpPr txBox="1"/>
          <p:nvPr/>
        </p:nvSpPr>
        <p:spPr>
          <a:xfrm>
            <a:off x="4826014" y="352540"/>
            <a:ext cx="560758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3600">
                <a:solidFill>
                  <a:schemeClr val="dk1"/>
                </a:solidFill>
                <a:latin typeface="Arial"/>
                <a:ea typeface="Arial"/>
                <a:cs typeface="Arial"/>
                <a:sym typeface="Arial"/>
              </a:rPr>
              <a:t>Toalety a umývárna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250"/>
                                        <p:tgtEl>
                                          <p:spTgt spid="282"/>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5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9"/>
          <p:cNvSpPr txBox="1"/>
          <p:nvPr>
            <p:ph type="title"/>
          </p:nvPr>
        </p:nvSpPr>
        <p:spPr>
          <a:xfrm>
            <a:off x="816415" y="623167"/>
            <a:ext cx="10058400" cy="1578166"/>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800"/>
              <a:buFont typeface="Arial"/>
              <a:buNone/>
            </a:pPr>
            <a:r>
              <a:rPr b="1" lang="cs-CZ" sz="2800">
                <a:solidFill>
                  <a:schemeClr val="dk1"/>
                </a:solidFill>
                <a:latin typeface="Arial"/>
                <a:ea typeface="Arial"/>
                <a:cs typeface="Arial"/>
                <a:sym typeface="Arial"/>
              </a:rPr>
              <a:t>PO ODPOČINKU NÁSLEDUJE DALŠÍ PRÁCE NA PROJEKTU MOŘE</a:t>
            </a:r>
            <a:endParaRPr/>
          </a:p>
        </p:txBody>
      </p:sp>
      <p:pic>
        <p:nvPicPr>
          <p:cNvPr id="289" name="Google Shape;289;p39"/>
          <p:cNvPicPr preferRelativeResize="0"/>
          <p:nvPr/>
        </p:nvPicPr>
        <p:blipFill rotWithShape="1">
          <a:blip r:embed="rId3">
            <a:alphaModFix/>
          </a:blip>
          <a:srcRect b="0" l="0" r="0" t="0"/>
          <a:stretch/>
        </p:blipFill>
        <p:spPr>
          <a:xfrm>
            <a:off x="1751682" y="1905918"/>
            <a:ext cx="8361802" cy="45361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0"/>
          <p:cNvSpPr txBox="1"/>
          <p:nvPr>
            <p:ph type="title"/>
          </p:nvPr>
        </p:nvSpPr>
        <p:spPr>
          <a:xfrm>
            <a:off x="684212" y="376516"/>
            <a:ext cx="10058400" cy="1582271"/>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Arial"/>
              <a:buNone/>
            </a:pPr>
            <a:r>
              <a:rPr b="1" lang="cs-CZ" sz="2800">
                <a:solidFill>
                  <a:schemeClr val="dk1"/>
                </a:solidFill>
                <a:latin typeface="Arial"/>
                <a:ea typeface="Arial"/>
                <a:cs typeface="Arial"/>
                <a:sym typeface="Arial"/>
              </a:rPr>
              <a:t>	</a:t>
            </a:r>
            <a:r>
              <a:rPr b="1" lang="cs-CZ" sz="2800">
                <a:solidFill>
                  <a:srgbClr val="7030A0"/>
                </a:solidFill>
                <a:latin typeface="Arial"/>
                <a:ea typeface="Arial"/>
                <a:cs typeface="Arial"/>
                <a:sym typeface="Arial"/>
              </a:rPr>
              <a:t>		</a:t>
            </a:r>
            <a:r>
              <a:rPr b="1" lang="cs-CZ" sz="4800">
                <a:latin typeface="Arial"/>
                <a:ea typeface="Arial"/>
                <a:cs typeface="Arial"/>
                <a:sym typeface="Arial"/>
              </a:rPr>
              <a:t>II. HOSTITELSKÁ ŠKOLKA</a:t>
            </a: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35. KINDERGARTEN OF ATHENS</a:t>
            </a:r>
            <a:endParaRPr b="1" sz="2800">
              <a:solidFill>
                <a:schemeClr val="dk1"/>
              </a:solidFill>
              <a:latin typeface="Arial"/>
              <a:ea typeface="Arial"/>
              <a:cs typeface="Arial"/>
              <a:sym typeface="Arial"/>
            </a:endParaRPr>
          </a:p>
        </p:txBody>
      </p:sp>
      <p:sp>
        <p:nvSpPr>
          <p:cNvPr id="295" name="Google Shape;295;p40"/>
          <p:cNvSpPr txBox="1"/>
          <p:nvPr>
            <p:ph idx="1" type="body"/>
          </p:nvPr>
        </p:nvSpPr>
        <p:spPr>
          <a:xfrm>
            <a:off x="684211" y="4789146"/>
            <a:ext cx="10835435" cy="838200"/>
          </a:xfrm>
          <a:prstGeom prst="rect">
            <a:avLst/>
          </a:prstGeom>
          <a:noFill/>
          <a:ln>
            <a:noFill/>
          </a:ln>
        </p:spPr>
        <p:txBody>
          <a:bodyPr anchorCtr="0" anchor="b" bIns="45700" lIns="91425" spcFirstLastPara="1" rIns="91425" wrap="square" tIns="45700">
            <a:noAutofit/>
          </a:bodyPr>
          <a:lstStyle/>
          <a:p>
            <a:pPr indent="-457200" lvl="0" marL="457200" rtl="0" algn="l">
              <a:spcBef>
                <a:spcPts val="0"/>
              </a:spcBef>
              <a:spcAft>
                <a:spcPts val="0"/>
              </a:spcAft>
              <a:buSzPts val="2240"/>
              <a:buFont typeface="Noto Sans Symbols"/>
              <a:buChar char="❖"/>
            </a:pPr>
            <a:r>
              <a:rPr b="1" lang="cs-CZ" sz="2800">
                <a:solidFill>
                  <a:schemeClr val="dk1"/>
                </a:solidFill>
                <a:latin typeface="Arial"/>
                <a:ea typeface="Arial"/>
                <a:cs typeface="Arial"/>
                <a:sym typeface="Arial"/>
              </a:rPr>
              <a:t>PROVOZ OD 8. 15 – 16.00 HOD</a:t>
            </a:r>
            <a:endParaRPr/>
          </a:p>
          <a:p>
            <a:pPr indent="-457200" lvl="0" marL="457200" rtl="0" algn="l">
              <a:spcBef>
                <a:spcPts val="1160"/>
              </a:spcBef>
              <a:spcAft>
                <a:spcPts val="0"/>
              </a:spcAft>
              <a:buSzPts val="2240"/>
              <a:buFont typeface="Noto Sans Symbols"/>
              <a:buChar char="❖"/>
            </a:pPr>
            <a:r>
              <a:rPr b="1" lang="cs-CZ" sz="2800">
                <a:solidFill>
                  <a:schemeClr val="dk1"/>
                </a:solidFill>
                <a:latin typeface="Arial"/>
                <a:ea typeface="Arial"/>
                <a:cs typeface="Arial"/>
                <a:sym typeface="Arial"/>
              </a:rPr>
              <a:t>VĚK DĚTÍ: 6 – 7 LET</a:t>
            </a:r>
            <a:endParaRPr/>
          </a:p>
          <a:p>
            <a:pPr indent="-457200" lvl="0" marL="457200" rtl="0" algn="l">
              <a:spcBef>
                <a:spcPts val="1160"/>
              </a:spcBef>
              <a:spcAft>
                <a:spcPts val="0"/>
              </a:spcAft>
              <a:buSzPts val="2240"/>
              <a:buFont typeface="Noto Sans Symbols"/>
              <a:buChar char="❖"/>
            </a:pPr>
            <a:r>
              <a:rPr b="1" lang="cs-CZ" sz="2800">
                <a:solidFill>
                  <a:schemeClr val="dk1"/>
                </a:solidFill>
                <a:latin typeface="Arial"/>
                <a:ea typeface="Arial"/>
                <a:cs typeface="Arial"/>
                <a:sym typeface="Arial"/>
              </a:rPr>
              <a:t>POČET PEDAGOGŮ: 2 UČITELKY , KTERÉ SE</a:t>
            </a:r>
            <a:endParaRPr/>
          </a:p>
          <a:p>
            <a:pPr indent="0" lvl="0" marL="0" rtl="0" algn="l">
              <a:spcBef>
                <a:spcPts val="1160"/>
              </a:spcBef>
              <a:spcAft>
                <a:spcPts val="0"/>
              </a:spcAft>
              <a:buSzPts val="2240"/>
              <a:buNone/>
            </a:pPr>
            <a:r>
              <a:rPr b="1" lang="cs-CZ" sz="2800">
                <a:solidFill>
                  <a:schemeClr val="dk1"/>
                </a:solidFill>
                <a:latin typeface="Arial"/>
                <a:ea typeface="Arial"/>
                <a:cs typeface="Arial"/>
                <a:sym typeface="Arial"/>
              </a:rPr>
              <a:t>    STŘÍDAJÍ V DOPOLEDNÍ A ODPOLEDNÍ SLUŽBĚ  </a:t>
            </a:r>
            <a:endParaRPr/>
          </a:p>
          <a:p>
            <a:pPr indent="-342900" lvl="0" marL="342900" rtl="0" algn="l">
              <a:spcBef>
                <a:spcPts val="1000"/>
              </a:spcBef>
              <a:spcAft>
                <a:spcPts val="0"/>
              </a:spcAft>
              <a:buSzPts val="1600"/>
              <a:buFont typeface="Noto Sans Symbols"/>
              <a:buChar char="❖"/>
            </a:pPr>
            <a:r>
              <a:rPr b="1" lang="cs-CZ" sz="2000">
                <a:solidFill>
                  <a:schemeClr val="dk1"/>
                </a:solidFill>
                <a:latin typeface="Arial"/>
                <a:ea typeface="Arial"/>
                <a:cs typeface="Arial"/>
                <a:sym typeface="Arial"/>
              </a:rPr>
              <a:t> CELÝ ROK MÁ JEDNA UČITELKA RANNÍ A DRUHÁ ODPOLEDNÍ,</a:t>
            </a:r>
            <a:endParaRPr/>
          </a:p>
          <a:p>
            <a:pPr indent="0" lvl="0" marL="0" rtl="0" algn="l">
              <a:spcBef>
                <a:spcPts val="1000"/>
              </a:spcBef>
              <a:spcAft>
                <a:spcPts val="0"/>
              </a:spcAft>
              <a:buSzPts val="1600"/>
              <a:buNone/>
            </a:pPr>
            <a:r>
              <a:rPr b="1" lang="cs-CZ" sz="2000">
                <a:solidFill>
                  <a:schemeClr val="dk1"/>
                </a:solidFill>
                <a:latin typeface="Arial"/>
                <a:ea typeface="Arial"/>
                <a:cs typeface="Arial"/>
                <a:sym typeface="Arial"/>
              </a:rPr>
              <a:t>     PO ROCE SE VYMĚNÍ</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1"/>
          <p:cNvSpPr txBox="1"/>
          <p:nvPr>
            <p:ph type="title"/>
          </p:nvPr>
        </p:nvSpPr>
        <p:spPr>
          <a:xfrm>
            <a:off x="558705" y="1308846"/>
            <a:ext cx="8534401" cy="612671"/>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lt1"/>
              </a:buClr>
              <a:buSzPct val="116129"/>
              <a:buFont typeface="Arial Black"/>
              <a:buNone/>
            </a:pPr>
            <a:r>
              <a:rPr lang="cs-CZ">
                <a:latin typeface="Arial Black"/>
                <a:ea typeface="Arial Black"/>
                <a:cs typeface="Arial Black"/>
                <a:sym typeface="Arial Black"/>
              </a:rPr>
              <a:t>ŘEDITELKA A ZÁROVEŇ UČITELKA: 	 </a:t>
            </a:r>
            <a:r>
              <a:rPr b="1" lang="cs-CZ" sz="3100">
                <a:solidFill>
                  <a:schemeClr val="dk1"/>
                </a:solidFill>
                <a:latin typeface="Arial Black"/>
                <a:ea typeface="Arial Black"/>
                <a:cs typeface="Arial Black"/>
                <a:sym typeface="Arial Black"/>
              </a:rPr>
              <a:t>MS MARIA  KARAGIANNI</a:t>
            </a:r>
            <a:br>
              <a:rPr b="1" lang="cs-CZ" sz="3100">
                <a:solidFill>
                  <a:schemeClr val="dk1"/>
                </a:solidFill>
                <a:latin typeface="Arial"/>
                <a:ea typeface="Arial"/>
                <a:cs typeface="Arial"/>
                <a:sym typeface="Arial"/>
              </a:rPr>
            </a:br>
            <a:endParaRPr b="1" sz="3100">
              <a:solidFill>
                <a:schemeClr val="dk1"/>
              </a:solidFill>
              <a:latin typeface="Arial"/>
              <a:ea typeface="Arial"/>
              <a:cs typeface="Arial"/>
              <a:sym typeface="Arial"/>
            </a:endParaRPr>
          </a:p>
        </p:txBody>
      </p:sp>
      <p:sp>
        <p:nvSpPr>
          <p:cNvPr id="301" name="Google Shape;301;p41"/>
          <p:cNvSpPr txBox="1"/>
          <p:nvPr>
            <p:ph idx="1" type="body"/>
          </p:nvPr>
        </p:nvSpPr>
        <p:spPr>
          <a:xfrm>
            <a:off x="469060" y="5374341"/>
            <a:ext cx="8534400" cy="105335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SzPct val="80000"/>
              <a:buNone/>
            </a:pPr>
            <a:r>
              <a:rPr lang="cs-CZ" sz="2800">
                <a:solidFill>
                  <a:srgbClr val="FF0000"/>
                </a:solidFill>
                <a:latin typeface="Arial Black"/>
                <a:ea typeface="Arial Black"/>
                <a:cs typeface="Arial Black"/>
                <a:sym typeface="Arial Black"/>
              </a:rPr>
              <a:t>Naše tlumočnice</a:t>
            </a:r>
            <a:endParaRPr/>
          </a:p>
          <a:p>
            <a:pPr indent="0" lvl="0" marL="0" rtl="0" algn="l">
              <a:spcBef>
                <a:spcPts val="1118"/>
              </a:spcBef>
              <a:spcAft>
                <a:spcPts val="0"/>
              </a:spcAft>
              <a:buSzPct val="80000"/>
              <a:buNone/>
            </a:pPr>
            <a:r>
              <a:rPr lang="cs-CZ" sz="2800">
                <a:latin typeface="Arial Black"/>
                <a:ea typeface="Arial Black"/>
                <a:cs typeface="Arial Black"/>
                <a:sym typeface="Arial Black"/>
              </a:rPr>
              <a:t>Lenka Kanellia</a:t>
            </a:r>
            <a:endParaRPr sz="2800">
              <a:latin typeface="Arial Black"/>
              <a:ea typeface="Arial Black"/>
              <a:cs typeface="Arial Black"/>
              <a:sym typeface="Arial Black"/>
            </a:endParaRPr>
          </a:p>
          <a:p>
            <a:pPr indent="0" lvl="0" marL="0" rtl="0" algn="l">
              <a:spcBef>
                <a:spcPts val="933"/>
              </a:spcBef>
              <a:spcAft>
                <a:spcPts val="0"/>
              </a:spcAft>
              <a:buSzPct val="79999"/>
              <a:buNone/>
            </a:pPr>
            <a:r>
              <a:t/>
            </a:r>
            <a:endParaRPr/>
          </a:p>
        </p:txBody>
      </p:sp>
      <p:pic>
        <p:nvPicPr>
          <p:cNvPr id="302" name="Google Shape;302;p41"/>
          <p:cNvPicPr preferRelativeResize="0"/>
          <p:nvPr/>
        </p:nvPicPr>
        <p:blipFill rotWithShape="1">
          <a:blip r:embed="rId3">
            <a:alphaModFix/>
          </a:blip>
          <a:srcRect b="0" l="54730" r="14302" t="39439"/>
          <a:stretch/>
        </p:blipFill>
        <p:spPr>
          <a:xfrm>
            <a:off x="621458" y="2222125"/>
            <a:ext cx="2592372" cy="28516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2"/>
          <p:cNvSpPr txBox="1"/>
          <p:nvPr>
            <p:ph type="title"/>
          </p:nvPr>
        </p:nvSpPr>
        <p:spPr>
          <a:xfrm>
            <a:off x="648354" y="403412"/>
            <a:ext cx="10058400" cy="2057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cs-CZ"/>
              <a:t>V BUDOVĚ SE NACHÁZÍ 4 TŘÍDY ZÁKLADNÍ ŠKOLY A JEDNA TŘÍDA MATEŘSKÉ ŠKOLY</a:t>
            </a:r>
            <a:br>
              <a:rPr lang="cs-CZ"/>
            </a:br>
            <a:endParaRPr/>
          </a:p>
        </p:txBody>
      </p:sp>
      <p:sp>
        <p:nvSpPr>
          <p:cNvPr id="308" name="Google Shape;308;p42"/>
          <p:cNvSpPr txBox="1"/>
          <p:nvPr>
            <p:ph idx="1" type="body"/>
          </p:nvPr>
        </p:nvSpPr>
        <p:spPr>
          <a:xfrm>
            <a:off x="648354" y="2005106"/>
            <a:ext cx="10584422" cy="396538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2240"/>
              <a:buNone/>
            </a:pPr>
            <a:r>
              <a:rPr b="1" lang="cs-CZ" sz="2800">
                <a:solidFill>
                  <a:schemeClr val="dk1"/>
                </a:solidFill>
                <a:latin typeface="Arial"/>
                <a:ea typeface="Arial"/>
                <a:cs typeface="Arial"/>
                <a:sym typeface="Arial"/>
              </a:rPr>
              <a:t>Počet dětí ve třídě: 22</a:t>
            </a:r>
            <a:endParaRPr/>
          </a:p>
          <a:p>
            <a:pPr indent="0" lvl="0" marL="0" rtl="0" algn="l">
              <a:spcBef>
                <a:spcPts val="1160"/>
              </a:spcBef>
              <a:spcAft>
                <a:spcPts val="0"/>
              </a:spcAft>
              <a:buSzPts val="2240"/>
              <a:buNone/>
            </a:pPr>
            <a:r>
              <a:rPr b="1" lang="cs-CZ" sz="2800">
                <a:solidFill>
                  <a:schemeClr val="dk1"/>
                </a:solidFill>
                <a:latin typeface="Arial"/>
                <a:ea typeface="Arial"/>
                <a:cs typeface="Arial"/>
                <a:sym typeface="Arial"/>
              </a:rPr>
              <a:t>Nejméně 50% dětí s odlišným mateřským jazykem</a:t>
            </a:r>
            <a:endParaRPr/>
          </a:p>
          <a:p>
            <a:pPr indent="0" lvl="0" marL="0" rtl="0" algn="l">
              <a:spcBef>
                <a:spcPts val="1160"/>
              </a:spcBef>
              <a:spcAft>
                <a:spcPts val="0"/>
              </a:spcAft>
              <a:buSzPts val="2240"/>
              <a:buNone/>
            </a:pPr>
            <a:r>
              <a:rPr b="1" lang="cs-CZ" sz="2800">
                <a:solidFill>
                  <a:schemeClr val="dk1"/>
                </a:solidFill>
                <a:latin typeface="Arial"/>
                <a:ea typeface="Arial"/>
                <a:cs typeface="Arial"/>
                <a:sym typeface="Arial"/>
              </a:rPr>
              <a:t>Od roku 2020 je zde povinná 2 letá předškolní docházka pro děti </a:t>
            </a:r>
            <a:endParaRPr/>
          </a:p>
          <a:p>
            <a:pPr indent="0" lvl="0" marL="0" rtl="0" algn="l">
              <a:spcBef>
                <a:spcPts val="1160"/>
              </a:spcBef>
              <a:spcAft>
                <a:spcPts val="0"/>
              </a:spcAft>
              <a:buSzPts val="2240"/>
              <a:buNone/>
            </a:pPr>
            <a:r>
              <a:rPr b="1" lang="cs-CZ" sz="2800">
                <a:solidFill>
                  <a:schemeClr val="dk1"/>
                </a:solidFill>
                <a:latin typeface="Arial"/>
                <a:ea typeface="Arial"/>
                <a:cs typeface="Arial"/>
                <a:sym typeface="Arial"/>
              </a:rPr>
              <a:t>(2 roky před zahájením docházky do základní školy)</a:t>
            </a:r>
            <a:endParaRPr/>
          </a:p>
          <a:p>
            <a:pPr indent="0" lvl="0" marL="0" rtl="0" algn="l">
              <a:spcBef>
                <a:spcPts val="1160"/>
              </a:spcBef>
              <a:spcAft>
                <a:spcPts val="0"/>
              </a:spcAft>
              <a:buSzPts val="2240"/>
              <a:buNone/>
            </a:pPr>
            <a:r>
              <a:rPr b="1" lang="cs-CZ" sz="2800">
                <a:solidFill>
                  <a:schemeClr val="dk1"/>
                </a:solidFill>
                <a:latin typeface="Arial"/>
                <a:ea typeface="Arial"/>
                <a:cs typeface="Arial"/>
                <a:sym typeface="Arial"/>
              </a:rPr>
              <a:t>Příchod v 8.15, odchod buď v 13.00hod. , nebo 16.00 hod. </a:t>
            </a:r>
            <a:endParaRPr/>
          </a:p>
          <a:p>
            <a:pPr indent="0" lvl="0" marL="0" rtl="0" algn="l">
              <a:spcBef>
                <a:spcPts val="1160"/>
              </a:spcBef>
              <a:spcAft>
                <a:spcPts val="0"/>
              </a:spcAft>
              <a:buSzPts val="2240"/>
              <a:buNone/>
            </a:pPr>
            <a:r>
              <a:rPr b="1" lang="cs-CZ" sz="2800">
                <a:solidFill>
                  <a:schemeClr val="dk1"/>
                </a:solidFill>
                <a:latin typeface="Arial"/>
                <a:ea typeface="Arial"/>
                <a:cs typeface="Arial"/>
                <a:sym typeface="Arial"/>
              </a:rPr>
              <a:t>(žádná jiná volba jako v českých školkách neexistuje).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3"/>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entury Gothic"/>
              <a:buNone/>
            </a:pPr>
            <a:br>
              <a:rPr lang="cs-CZ"/>
            </a:br>
            <a:br>
              <a:rPr lang="cs-CZ"/>
            </a:br>
            <a:br>
              <a:rPr lang="cs-CZ"/>
            </a:br>
            <a:r>
              <a:rPr lang="cs-CZ">
                <a:solidFill>
                  <a:schemeClr val="dk1"/>
                </a:solidFill>
              </a:rPr>
              <a:t>STEJNĚ JAKO V PRVNÍ ŠKOLCE ZDE DĚTI MAJÍ HRACÍ KOUTKY S TEMATICKÝM ZAMĚŘENÍM – VÝTVARNÝ, LITERÁRNÍ, OBCHOD – KUCHYNĚ, KONSTRUKTIVNÍ KOUTEK  SE STAVEBNICEMI.</a:t>
            </a:r>
            <a:br>
              <a:rPr lang="cs-CZ">
                <a:solidFill>
                  <a:schemeClr val="dk1"/>
                </a:solidFill>
              </a:rPr>
            </a:br>
            <a:r>
              <a:rPr lang="cs-CZ">
                <a:solidFill>
                  <a:schemeClr val="dk1"/>
                </a:solidFill>
              </a:rPr>
              <a:t>V KAŽDÉM KOUTKU BYL PŘESNĚ DANÝ POČET DĚTÍ, KTERÉ SI ZDE MOHOU HRÁT</a:t>
            </a:r>
            <a:br>
              <a:rPr lang="cs-CZ">
                <a:solidFill>
                  <a:schemeClr val="dk1"/>
                </a:solidFill>
              </a:rPr>
            </a:br>
            <a:br>
              <a:rPr lang="cs-CZ">
                <a:solidFill>
                  <a:schemeClr val="dk1"/>
                </a:solidFill>
              </a:rPr>
            </a:br>
            <a:r>
              <a:rPr lang="cs-CZ">
                <a:solidFill>
                  <a:schemeClr val="dk1"/>
                </a:solidFill>
              </a:rPr>
              <a:t>TŘÍDA JE LÉPE VYBAVENÁ, JE ZDE POČÍTAČ A  INTERAKTIVNÍ TABULE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4"/>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entury Gothic"/>
              <a:buNone/>
            </a:pPr>
            <a:br>
              <a:rPr lang="cs-CZ"/>
            </a:br>
            <a:br>
              <a:rPr lang="cs-CZ"/>
            </a:br>
            <a:br>
              <a:rPr lang="cs-CZ"/>
            </a:br>
            <a:br>
              <a:rPr lang="cs-CZ"/>
            </a:br>
            <a:r>
              <a:rPr lang="cs-CZ">
                <a:solidFill>
                  <a:schemeClr val="dk1"/>
                </a:solidFill>
              </a:rPr>
              <a:t>PANÍ ŘEDITELKA PRACUJE S DĚTMI MÍRNĚ ODLIŠNÝM ZPŮSOBEM, NEŽ V PRVNÍ ŠKOLCE</a:t>
            </a:r>
            <a:br>
              <a:rPr lang="cs-CZ">
                <a:solidFill>
                  <a:schemeClr val="dk1"/>
                </a:solidFill>
              </a:rPr>
            </a:br>
            <a:br>
              <a:rPr lang="cs-CZ">
                <a:solidFill>
                  <a:schemeClr val="dk1"/>
                </a:solidFill>
              </a:rPr>
            </a:br>
            <a:r>
              <a:rPr lang="cs-CZ">
                <a:solidFill>
                  <a:schemeClr val="dk1"/>
                </a:solidFill>
              </a:rPr>
              <a:t>MÁ VE TŘÍDĚ KUFR PRO DĚTI S OMJ, KDE SE NACHÁZÍ STOLNÍ HRY, KNIHY, STAVEBNICE, CD S HUDBOU  V RŮZNÝCH JAZYCÍCH</a:t>
            </a:r>
            <a:br>
              <a:rPr lang="cs-CZ">
                <a:solidFill>
                  <a:schemeClr val="dk1"/>
                </a:solidFill>
              </a:rPr>
            </a:br>
            <a:br>
              <a:rPr lang="cs-CZ">
                <a:solidFill>
                  <a:schemeClr val="dk1"/>
                </a:solidFill>
              </a:rPr>
            </a:br>
            <a:r>
              <a:rPr lang="cs-CZ">
                <a:solidFill>
                  <a:schemeClr val="dk1"/>
                </a:solidFill>
              </a:rPr>
              <a:t>VYTVOŘILA S DĚTMI JEJICH VLASTNÍ SLOVNÍK PŘIBLIŽNĚ V ŠESTI JAZYCÍCH – OBRÁZEK A U NĚJ NÁZEV V ŘEČTINĚ A OSTATNÍCH JAZYCÍCH</a:t>
            </a:r>
            <a:br>
              <a:rPr lang="cs-CZ">
                <a:solidFill>
                  <a:schemeClr val="dk1"/>
                </a:solidFill>
              </a:rPr>
            </a:br>
            <a:r>
              <a:rPr lang="cs-CZ">
                <a:solidFill>
                  <a:schemeClr val="dk1"/>
                </a:solidFill>
              </a:rPr>
              <a:t>TENTO KUFŘÍK SI KAŽDÝ TÝDEN PŮJČÍ JINÉ DÍTĚ</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5"/>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entury Gothic"/>
              <a:buNone/>
            </a:pPr>
            <a:br>
              <a:rPr lang="cs-CZ"/>
            </a:br>
            <a:br>
              <a:rPr lang="cs-CZ"/>
            </a:br>
            <a:br>
              <a:rPr lang="cs-CZ"/>
            </a:br>
            <a:br>
              <a:rPr lang="cs-CZ"/>
            </a:br>
            <a:br>
              <a:rPr lang="cs-CZ"/>
            </a:br>
            <a:r>
              <a:rPr lang="cs-CZ">
                <a:solidFill>
                  <a:schemeClr val="dk1"/>
                </a:solidFill>
              </a:rPr>
              <a:t>SPOLU S DĚTMI S OMJ VYTVOŘILA I JEJICH VLASTNÍ KNIHU, KDE S POMOCÍ PANÍ UČITELKY POPISOVALY, JAK SE DOSTALY DO ŘECKA</a:t>
            </a:r>
            <a:br>
              <a:rPr lang="cs-CZ">
                <a:solidFill>
                  <a:schemeClr val="dk1"/>
                </a:solidFill>
              </a:rPr>
            </a:br>
            <a:br>
              <a:rPr lang="cs-CZ">
                <a:solidFill>
                  <a:schemeClr val="dk1"/>
                </a:solidFill>
              </a:rPr>
            </a:br>
            <a:r>
              <a:rPr lang="cs-CZ">
                <a:solidFill>
                  <a:schemeClr val="dk1"/>
                </a:solidFill>
              </a:rPr>
              <a:t>NA ZAČÁTKU PROJEKTU DOSTALI RODIČE DĚTÍ DOTAZNÍK, JESTLI S NIMI ČTOU A JESTLI JE ČTENÍ BAVÍ</a:t>
            </a:r>
            <a:br>
              <a:rPr lang="cs-CZ">
                <a:solidFill>
                  <a:schemeClr val="dk1"/>
                </a:solidFill>
              </a:rPr>
            </a:br>
            <a:r>
              <a:rPr lang="cs-CZ">
                <a:solidFill>
                  <a:schemeClr val="dk1"/>
                </a:solidFill>
              </a:rPr>
              <a:t>PO UKONČENÍ PROJEKTU OPĚT A POROVNÁVALO SE, JESTLI NASTAL NĚJAKÝ POSUN</a:t>
            </a:r>
            <a:br>
              <a:rPr lang="cs-CZ">
                <a:solidFill>
                  <a:schemeClr val="dk1"/>
                </a:solidFill>
              </a:rPr>
            </a:br>
            <a:br>
              <a:rPr lang="cs-CZ">
                <a:solidFill>
                  <a:schemeClr val="dk1"/>
                </a:solidFill>
              </a:rPr>
            </a:br>
            <a:r>
              <a:rPr lang="cs-CZ">
                <a:solidFill>
                  <a:schemeClr val="dk1"/>
                </a:solidFill>
              </a:rPr>
              <a:t>NA KONCI PROJEKTU VÝROBY KNIHY NACVIČILA UČITELKA S DĚTMI DIVADLO, PODLE TŘÍ VYBRANÝCH KNIH. KNIHY VYBÍRALY SAMY DĚTI, PODLE TOHO, KTERÉ SE JIM NEJVÍC LÍBILY.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6"/>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entury Gothic"/>
              <a:buNone/>
            </a:pPr>
            <a:br>
              <a:rPr lang="cs-CZ"/>
            </a:br>
            <a:br>
              <a:rPr lang="cs-CZ"/>
            </a:br>
            <a:br>
              <a:rPr lang="cs-CZ"/>
            </a:br>
            <a:br>
              <a:rPr lang="cs-CZ"/>
            </a:br>
            <a:r>
              <a:rPr lang="cs-CZ">
                <a:solidFill>
                  <a:schemeClr val="dk1"/>
                </a:solidFill>
              </a:rPr>
              <a:t>V RANNÍM KRUHU SI KAŽDÝ DEN SPOLEČNĚ  ŘEKNOU NĚJAKÉ SLOVO, NAPŘ. SRDCE</a:t>
            </a:r>
            <a:br>
              <a:rPr lang="cs-CZ">
                <a:solidFill>
                  <a:schemeClr val="dk1"/>
                </a:solidFill>
              </a:rPr>
            </a:br>
            <a:r>
              <a:rPr lang="cs-CZ">
                <a:solidFill>
                  <a:schemeClr val="dk1"/>
                </a:solidFill>
              </a:rPr>
              <a:t>PANÍ UČITELKA UKÁŽE DĚTEM PIKTOGRAM A KAŽDÉ DÍTĚ VYSLOVÍ SLOVO SRDCE VE SVÉM JAZYCE</a:t>
            </a:r>
            <a:br>
              <a:rPr lang="cs-CZ">
                <a:solidFill>
                  <a:schemeClr val="dk1"/>
                </a:solidFill>
              </a:rPr>
            </a:br>
            <a:br>
              <a:rPr lang="cs-CZ">
                <a:solidFill>
                  <a:schemeClr val="dk1"/>
                </a:solidFill>
              </a:rPr>
            </a:br>
            <a:r>
              <a:rPr lang="cs-CZ">
                <a:solidFill>
                  <a:schemeClr val="dk1"/>
                </a:solidFill>
              </a:rPr>
              <a:t>PŘED SPANÍM DĚTEM POUŠTÍ PANÍ UČITELKA POHÁDKU POKAŽDÉ V JINÉM JAZYCE</a:t>
            </a:r>
            <a:br>
              <a:rPr lang="cs-CZ">
                <a:solidFill>
                  <a:schemeClr val="dk1"/>
                </a:solidFill>
              </a:rPr>
            </a:br>
            <a:r>
              <a:rPr lang="cs-CZ">
                <a:solidFill>
                  <a:schemeClr val="dk1"/>
                </a:solidFill>
              </a:rPr>
              <a:t>DĚTI ZDE NEMAJÍ KLASICKÉ POSTÝLKY JAKO U NÁS, ALE SPÍ NA ZEMI, NA SVÉ KARIMATCE A VE SPACÁKU, NEBO V SEDĚ, OPŘENÉ HLAVOU O STŮL. </a:t>
            </a:r>
            <a:br>
              <a:rPr lang="cs-CZ">
                <a:solidFill>
                  <a:schemeClr val="dk1"/>
                </a:solidFill>
              </a:rPr>
            </a:br>
            <a:r>
              <a:rPr lang="cs-CZ">
                <a:solidFill>
                  <a:schemeClr val="dk1"/>
                </a:solidFill>
              </a:rPr>
              <a:t>ODPOČÍVAJÍ POUZE TY DĚTI, KTERÉ MAJÍ POTŘEBU.</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7"/>
          <p:cNvSpPr txBox="1"/>
          <p:nvPr>
            <p:ph type="title"/>
          </p:nvPr>
        </p:nvSpPr>
        <p:spPr>
          <a:xfrm>
            <a:off x="684212" y="1582271"/>
            <a:ext cx="10058400" cy="27432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Century Gothic"/>
              <a:buNone/>
            </a:pPr>
            <a:r>
              <a:rPr lang="cs-CZ">
                <a:solidFill>
                  <a:schemeClr val="dk1"/>
                </a:solidFill>
              </a:rPr>
              <a:t>V DOBĚ NAŠÍ NÁVŠTĚVY PRACOVALY DĚTI NA PROJEKTU:            DOPRAVA</a:t>
            </a:r>
            <a:br>
              <a:rPr lang="cs-CZ">
                <a:solidFill>
                  <a:schemeClr val="dk1"/>
                </a:solidFill>
              </a:rPr>
            </a:br>
            <a:br>
              <a:rPr lang="cs-CZ">
                <a:solidFill>
                  <a:schemeClr val="dk1"/>
                </a:solidFill>
              </a:rPr>
            </a:br>
            <a:r>
              <a:rPr lang="cs-CZ">
                <a:solidFill>
                  <a:schemeClr val="dk1"/>
                </a:solidFill>
              </a:rPr>
              <a:t>NA ZAČÁTKU SI DĚTI VYFOTILY CESTOU DO ŠKOLY VŠECHNY ZNAČKY, ULICE KTERÝMI PROCHÁZÍ A PODLE TĚCHTO FOTOGRAFIÍ VYRÁBĚLY MODEL SVÉ ČTVRTI</a:t>
            </a:r>
            <a:br>
              <a:rPr lang="cs-CZ">
                <a:solidFill>
                  <a:schemeClr val="dk1"/>
                </a:solidFill>
              </a:rPr>
            </a:br>
            <a:br>
              <a:rPr lang="cs-CZ">
                <a:solidFill>
                  <a:schemeClr val="dk1"/>
                </a:solidFill>
              </a:rPr>
            </a:br>
            <a:r>
              <a:rPr lang="cs-CZ">
                <a:solidFill>
                  <a:schemeClr val="dk1"/>
                </a:solidFill>
              </a:rPr>
              <a:t>V DOBĚ NAŠÍ NÁVŠTĚVY SI DĚTI VYRÁBĚLY AUTA Z KRABIC SE KTERÝMI BUDOU NA KONCI ŠKOLNÍHO ROKU JEZDIT NA DOPRAVNÍM HŘIŠTI PŘED ŠKOLOU</a:t>
            </a:r>
            <a:br>
              <a:rPr lang="cs-CZ"/>
            </a:b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1"/>
          <p:cNvSpPr txBox="1"/>
          <p:nvPr>
            <p:ph type="title"/>
          </p:nvPr>
        </p:nvSpPr>
        <p:spPr>
          <a:xfrm>
            <a:off x="113688" y="130907"/>
            <a:ext cx="11625729" cy="2743200"/>
          </a:xfrm>
          <a:prstGeom prst="rect">
            <a:avLst/>
          </a:prstGeom>
          <a:noFill/>
          <a:ln>
            <a:noFill/>
          </a:ln>
        </p:spPr>
        <p:txBody>
          <a:bodyPr anchorCtr="0" anchor="ctr" bIns="45700" lIns="91425" spcFirstLastPara="1" rIns="91425" wrap="square" tIns="45700">
            <a:normAutofit fontScale="90000"/>
          </a:bodyPr>
          <a:lstStyle/>
          <a:p>
            <a:pPr indent="-285750" lvl="0" marL="285750" rtl="0" algn="ctr">
              <a:spcBef>
                <a:spcPts val="0"/>
              </a:spcBef>
              <a:spcAft>
                <a:spcPts val="0"/>
              </a:spcAft>
              <a:buClr>
                <a:srgbClr val="000000"/>
              </a:buClr>
              <a:buSzPct val="100000"/>
              <a:buFont typeface="Noto Sans Symbols"/>
              <a:buChar char="❖"/>
            </a:pP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r>
              <a:rPr b="0" i="0" lang="cs-CZ" sz="1800" u="none" strike="noStrike">
                <a:solidFill>
                  <a:srgbClr val="000000"/>
                </a:solidFill>
                <a:latin typeface="Arial"/>
                <a:ea typeface="Arial"/>
                <a:cs typeface="Arial"/>
                <a:sym typeface="Arial"/>
              </a:rPr>
              <a:t> </a:t>
            </a: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r>
              <a:rPr b="0" i="0" lang="cs-CZ" sz="1800" u="none" strike="noStrike">
                <a:solidFill>
                  <a:srgbClr val="000000"/>
                </a:solidFill>
                <a:latin typeface="Arial Black"/>
                <a:ea typeface="Arial Black"/>
                <a:cs typeface="Arial Black"/>
                <a:sym typeface="Arial Black"/>
              </a:rPr>
              <a:t>PROJEKT </a:t>
            </a:r>
            <a:br>
              <a:rPr b="0" i="0" lang="cs-CZ" sz="1800" u="none" strike="noStrike">
                <a:solidFill>
                  <a:srgbClr val="000000"/>
                </a:solidFill>
                <a:latin typeface="Arial Black"/>
                <a:ea typeface="Arial Black"/>
                <a:cs typeface="Arial Black"/>
                <a:sym typeface="Arial Black"/>
              </a:rPr>
            </a:br>
            <a:r>
              <a:rPr b="0" i="0" lang="cs-CZ" sz="1800" u="none" strike="noStrike">
                <a:solidFill>
                  <a:srgbClr val="000000"/>
                </a:solidFill>
                <a:latin typeface="Arial Black"/>
                <a:ea typeface="Arial Black"/>
                <a:cs typeface="Arial Black"/>
                <a:sym typeface="Arial Black"/>
              </a:rPr>
              <a:t>            </a:t>
            </a:r>
            <a:r>
              <a:rPr b="1" i="0" lang="cs-CZ" sz="2700" u="none" strike="noStrike">
                <a:solidFill>
                  <a:srgbClr val="000000"/>
                </a:solidFill>
                <a:latin typeface="Arial Black"/>
                <a:ea typeface="Arial Black"/>
                <a:cs typeface="Arial Black"/>
                <a:sym typeface="Arial Black"/>
              </a:rPr>
              <a:t>CESTUJEME EVROPOU CZ.07.4.68/0.0/0.0/18_066/0001356 </a:t>
            </a:r>
            <a:br>
              <a:rPr b="1" i="0" lang="cs-CZ" sz="2700" u="none" strike="noStrike">
                <a:solidFill>
                  <a:srgbClr val="000000"/>
                </a:solidFill>
                <a:latin typeface="Arial Black"/>
                <a:ea typeface="Arial Black"/>
                <a:cs typeface="Arial Black"/>
                <a:sym typeface="Arial Black"/>
              </a:rPr>
            </a:br>
            <a:r>
              <a:rPr b="1" i="0" lang="cs-CZ" sz="2700" u="none" strike="noStrike">
                <a:solidFill>
                  <a:srgbClr val="000000"/>
                </a:solidFill>
                <a:latin typeface="Arial Black"/>
                <a:ea typeface="Arial Black"/>
                <a:cs typeface="Arial Black"/>
                <a:sym typeface="Arial Black"/>
              </a:rPr>
              <a:t>JE SPOLUFINANCOVÁN EVROPSKOU UNIÍ. </a:t>
            </a:r>
            <a:br>
              <a:rPr b="0" i="0" lang="cs-CZ" sz="1800" u="none" strike="noStrike">
                <a:solidFill>
                  <a:srgbClr val="000000"/>
                </a:solidFill>
                <a:latin typeface="Arial Black"/>
                <a:ea typeface="Arial Black"/>
                <a:cs typeface="Arial Black"/>
                <a:sym typeface="Arial Black"/>
              </a:rPr>
            </a:br>
            <a:br>
              <a:rPr b="0" i="0" lang="cs-CZ" sz="1800" u="none" strike="noStrike">
                <a:solidFill>
                  <a:srgbClr val="000000"/>
                </a:solidFill>
                <a:latin typeface="Arial Black"/>
                <a:ea typeface="Arial Black"/>
                <a:cs typeface="Arial Black"/>
                <a:sym typeface="Arial Black"/>
              </a:rPr>
            </a:br>
            <a:r>
              <a:rPr b="0" i="0" lang="cs-CZ" sz="1800" u="none" strike="noStrike">
                <a:solidFill>
                  <a:srgbClr val="000000"/>
                </a:solidFill>
                <a:latin typeface="Arial Black"/>
                <a:ea typeface="Arial Black"/>
                <a:cs typeface="Arial Black"/>
                <a:sym typeface="Arial Black"/>
              </a:rPr>
              <a:t>PROJEKT JE ZAMĚŘEN NA KOMBINACI NÁSLEDUJÍCÍCH TÉMAT: </a:t>
            </a:r>
            <a:br>
              <a:rPr b="0" i="0" lang="cs-CZ" sz="1800" u="none" strike="noStrike">
                <a:solidFill>
                  <a:srgbClr val="000000"/>
                </a:solidFill>
                <a:latin typeface="Arial Black"/>
                <a:ea typeface="Arial Black"/>
                <a:cs typeface="Arial Black"/>
                <a:sym typeface="Arial Black"/>
              </a:rPr>
            </a:br>
            <a:br>
              <a:rPr b="0" i="0" lang="cs-CZ" sz="1800" u="none" strike="noStrike">
                <a:solidFill>
                  <a:srgbClr val="000000"/>
                </a:solidFill>
                <a:latin typeface="Arial Black"/>
                <a:ea typeface="Arial Black"/>
                <a:cs typeface="Arial Black"/>
                <a:sym typeface="Arial Black"/>
              </a:rPr>
            </a:br>
            <a:r>
              <a:rPr b="0" i="0" lang="cs-CZ" sz="1800" u="none" strike="noStrike">
                <a:solidFill>
                  <a:srgbClr val="000000"/>
                </a:solidFill>
                <a:latin typeface="Arial Black"/>
                <a:ea typeface="Arial Black"/>
                <a:cs typeface="Arial Black"/>
                <a:sym typeface="Arial Black"/>
              </a:rPr>
              <a:t>OSOBNOSTNĚ PROFESNÍ ROZVOJ PEDAGOGŮ, </a:t>
            </a:r>
            <a:br>
              <a:rPr b="0" i="0" lang="cs-CZ" sz="1800" u="none" strike="noStrike">
                <a:solidFill>
                  <a:srgbClr val="000000"/>
                </a:solidFill>
                <a:latin typeface="Arial Black"/>
                <a:ea typeface="Arial Black"/>
                <a:cs typeface="Arial Black"/>
                <a:sym typeface="Arial Black"/>
              </a:rPr>
            </a:br>
            <a:br>
              <a:rPr b="0" i="0" lang="cs-CZ" sz="1800" u="none" strike="noStrike">
                <a:solidFill>
                  <a:srgbClr val="000000"/>
                </a:solidFill>
                <a:latin typeface="Arial Black"/>
                <a:ea typeface="Arial Black"/>
                <a:cs typeface="Arial Black"/>
                <a:sym typeface="Arial Black"/>
              </a:rPr>
            </a:br>
            <a:r>
              <a:rPr b="0" i="0" lang="cs-CZ" sz="1800" u="none" strike="noStrike">
                <a:solidFill>
                  <a:srgbClr val="000000"/>
                </a:solidFill>
                <a:latin typeface="Arial Black"/>
                <a:ea typeface="Arial Black"/>
                <a:cs typeface="Arial Black"/>
                <a:sym typeface="Arial Black"/>
              </a:rPr>
              <a:t>SPOLEČNÉ VZDĚLÁVÁNÍ DĚTÍ A ŽÁKŮ, </a:t>
            </a:r>
            <a:br>
              <a:rPr b="0" i="0" lang="cs-CZ" sz="1800" u="none" strike="noStrike">
                <a:solidFill>
                  <a:srgbClr val="000000"/>
                </a:solidFill>
                <a:latin typeface="Arial Black"/>
                <a:ea typeface="Arial Black"/>
                <a:cs typeface="Arial Black"/>
                <a:sym typeface="Arial Black"/>
              </a:rPr>
            </a:br>
            <a:br>
              <a:rPr b="0" i="0" lang="cs-CZ" sz="1800" u="none" strike="noStrike">
                <a:solidFill>
                  <a:srgbClr val="000000"/>
                </a:solidFill>
                <a:latin typeface="Arial Black"/>
                <a:ea typeface="Arial Black"/>
                <a:cs typeface="Arial Black"/>
                <a:sym typeface="Arial Black"/>
              </a:rPr>
            </a:br>
            <a:r>
              <a:rPr b="0" i="0" lang="cs-CZ" sz="1800" u="none" strike="noStrike">
                <a:solidFill>
                  <a:srgbClr val="000000"/>
                </a:solidFill>
                <a:latin typeface="Arial Black"/>
                <a:ea typeface="Arial Black"/>
                <a:cs typeface="Arial Black"/>
                <a:sym typeface="Arial Black"/>
              </a:rPr>
              <a:t>USNADNĚNÍ PŘECHODU DĚTÍ Z MŠ DO ZŠ, </a:t>
            </a:r>
            <a:br>
              <a:rPr b="0" i="0" lang="cs-CZ" sz="1800" u="none" strike="noStrike">
                <a:solidFill>
                  <a:srgbClr val="000000"/>
                </a:solidFill>
                <a:latin typeface="Arial Black"/>
                <a:ea typeface="Arial Black"/>
                <a:cs typeface="Arial Black"/>
                <a:sym typeface="Arial Black"/>
              </a:rPr>
            </a:br>
            <a:br>
              <a:rPr b="0" i="0" lang="cs-CZ" sz="1800" u="none" strike="noStrike">
                <a:solidFill>
                  <a:srgbClr val="000000"/>
                </a:solidFill>
                <a:latin typeface="Arial Black"/>
                <a:ea typeface="Arial Black"/>
                <a:cs typeface="Arial Black"/>
                <a:sym typeface="Arial Black"/>
              </a:rPr>
            </a:br>
            <a:r>
              <a:rPr b="0" i="0" lang="cs-CZ" sz="1800" u="none" strike="noStrike">
                <a:solidFill>
                  <a:srgbClr val="000000"/>
                </a:solidFill>
                <a:latin typeface="Arial Black"/>
                <a:ea typeface="Arial Black"/>
                <a:cs typeface="Arial Black"/>
                <a:sym typeface="Arial Black"/>
              </a:rPr>
              <a:t>PODPORA EXTRAKURIKULÁRNÍCH AKTIVIT, </a:t>
            </a:r>
            <a:br>
              <a:rPr b="0" i="0" lang="cs-CZ" sz="1800" u="none" strike="noStrike">
                <a:solidFill>
                  <a:srgbClr val="000000"/>
                </a:solidFill>
                <a:latin typeface="Arial Black"/>
                <a:ea typeface="Arial Black"/>
                <a:cs typeface="Arial Black"/>
                <a:sym typeface="Arial Black"/>
              </a:rPr>
            </a:br>
            <a:br>
              <a:rPr b="0" i="0" lang="cs-CZ" sz="1800" u="none" strike="noStrike">
                <a:solidFill>
                  <a:srgbClr val="000000"/>
                </a:solidFill>
                <a:latin typeface="Arial Black"/>
                <a:ea typeface="Arial Black"/>
                <a:cs typeface="Arial Black"/>
                <a:sym typeface="Arial Black"/>
              </a:rPr>
            </a:br>
            <a:r>
              <a:rPr b="0" i="0" lang="cs-CZ" sz="1800" u="none" strike="noStrike">
                <a:solidFill>
                  <a:srgbClr val="000000"/>
                </a:solidFill>
                <a:latin typeface="Arial Black"/>
                <a:ea typeface="Arial Black"/>
                <a:cs typeface="Arial Black"/>
                <a:sym typeface="Arial Black"/>
              </a:rPr>
              <a:t>SPOLUPRÁCE S RODIČI DĚTÍ A ŽÁKŮ. </a:t>
            </a: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br>
              <a:rPr b="0" i="0" lang="cs-CZ" sz="1800" u="none" strike="noStrike">
                <a:solidFill>
                  <a:srgbClr val="000000"/>
                </a:solidFill>
                <a:latin typeface="Arial"/>
                <a:ea typeface="Arial"/>
                <a:cs typeface="Arial"/>
                <a:sym typeface="Arial"/>
              </a:rPr>
            </a:br>
            <a:r>
              <a:rPr b="0" i="0" lang="cs-CZ" sz="1800" u="none" strike="noStrike">
                <a:solidFill>
                  <a:srgbClr val="000000"/>
                </a:solidFill>
                <a:latin typeface="Arial"/>
                <a:ea typeface="Arial"/>
                <a:cs typeface="Arial"/>
                <a:sym typeface="Arial"/>
              </a:rPr>
              <a:t> </a:t>
            </a:r>
            <a:endParaRPr/>
          </a:p>
        </p:txBody>
      </p:sp>
      <p:pic>
        <p:nvPicPr>
          <p:cNvPr descr="Evropská vlajka | Evropská unie" id="154" name="Google Shape;154;p21"/>
          <p:cNvPicPr preferRelativeResize="0"/>
          <p:nvPr/>
        </p:nvPicPr>
        <p:blipFill rotWithShape="1">
          <a:blip r:embed="rId3">
            <a:alphaModFix/>
          </a:blip>
          <a:srcRect b="0" l="0" r="0" t="0"/>
          <a:stretch/>
        </p:blipFill>
        <p:spPr>
          <a:xfrm>
            <a:off x="790701" y="5090868"/>
            <a:ext cx="1481261" cy="987507"/>
          </a:xfrm>
          <a:prstGeom prst="rect">
            <a:avLst/>
          </a:prstGeom>
          <a:noFill/>
          <a:ln>
            <a:noFill/>
          </a:ln>
        </p:spPr>
      </p:pic>
      <p:sp>
        <p:nvSpPr>
          <p:cNvPr id="155" name="Google Shape;155;p21"/>
          <p:cNvSpPr txBox="1"/>
          <p:nvPr/>
        </p:nvSpPr>
        <p:spPr>
          <a:xfrm>
            <a:off x="2699064" y="5005441"/>
            <a:ext cx="7294682" cy="8002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cs-CZ" sz="1800" u="none" cap="none" strike="noStrike">
                <a:solidFill>
                  <a:srgbClr val="000000"/>
                </a:solidFill>
                <a:latin typeface="Arial"/>
                <a:ea typeface="Arial"/>
                <a:cs typeface="Arial"/>
                <a:sym typeface="Arial"/>
              </a:rPr>
              <a:t>EVROPSKÁ UNIE </a:t>
            </a:r>
            <a:endParaRPr/>
          </a:p>
          <a:p>
            <a:pPr indent="0" lvl="0" marL="0" marR="0" rtl="0" algn="l">
              <a:spcBef>
                <a:spcPts val="0"/>
              </a:spcBef>
              <a:spcAft>
                <a:spcPts val="0"/>
              </a:spcAft>
              <a:buNone/>
            </a:pPr>
            <a:r>
              <a:rPr b="0" i="0" lang="cs-CZ" sz="1800" u="none" strike="noStrike">
                <a:solidFill>
                  <a:srgbClr val="000000"/>
                </a:solidFill>
                <a:latin typeface="Arial"/>
                <a:ea typeface="Arial"/>
                <a:cs typeface="Arial"/>
                <a:sym typeface="Arial"/>
              </a:rPr>
              <a:t>Evropské strukturální a investiční fondy OP Praha - pól růstu ČR </a:t>
            </a:r>
            <a:endParaRPr sz="1800">
              <a:solidFill>
                <a:schemeClr val="lt1"/>
              </a:solidFill>
              <a:latin typeface="Century Gothic"/>
              <a:ea typeface="Century Gothic"/>
              <a:cs typeface="Century Gothic"/>
              <a:sym typeface="Century Gothic"/>
            </a:endParaRPr>
          </a:p>
        </p:txBody>
      </p:sp>
      <p:pic>
        <p:nvPicPr>
          <p:cNvPr id="156" name="Google Shape;156;p21"/>
          <p:cNvPicPr preferRelativeResize="0"/>
          <p:nvPr/>
        </p:nvPicPr>
        <p:blipFill rotWithShape="1">
          <a:blip r:embed="rId4">
            <a:alphaModFix/>
          </a:blip>
          <a:srcRect b="0" l="0" r="0" t="0"/>
          <a:stretch/>
        </p:blipFill>
        <p:spPr>
          <a:xfrm>
            <a:off x="10172089" y="5005441"/>
            <a:ext cx="987508" cy="98750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8"/>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3200"/>
              <a:buFont typeface="Century Gothic"/>
              <a:buNone/>
            </a:pPr>
            <a:r>
              <a:rPr lang="cs-CZ">
                <a:solidFill>
                  <a:schemeClr val="dk1"/>
                </a:solidFill>
              </a:rPr>
              <a:t>DĚTI SI NOSÍ SVOJE POMŮCKY – PAPÍRY, FIXY, NŮŽKY APOD</a:t>
            </a:r>
            <a:br>
              <a:rPr lang="cs-CZ"/>
            </a:b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9"/>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600"/>
              <a:buFont typeface="Arial Black"/>
              <a:buNone/>
            </a:pPr>
            <a:r>
              <a:rPr lang="cs-CZ">
                <a:solidFill>
                  <a:schemeClr val="dk1"/>
                </a:solidFill>
                <a:latin typeface="Arial Black"/>
                <a:ea typeface="Arial Black"/>
                <a:cs typeface="Arial Black"/>
                <a:sym typeface="Arial Black"/>
              </a:rPr>
              <a:t>DĚKUJEME ZA POZORNOST </a:t>
            </a:r>
            <a:br>
              <a:rPr lang="cs-CZ">
                <a:solidFill>
                  <a:schemeClr val="dk1"/>
                </a:solidFill>
                <a:latin typeface="Arial Black"/>
                <a:ea typeface="Arial Black"/>
                <a:cs typeface="Arial Black"/>
                <a:sym typeface="Arial Black"/>
              </a:rPr>
            </a:br>
            <a:endParaRPr>
              <a:solidFill>
                <a:schemeClr val="dk1"/>
              </a:solidFill>
              <a:latin typeface="Arial Black"/>
              <a:ea typeface="Arial Black"/>
              <a:cs typeface="Arial Black"/>
              <a:sym typeface="Arial Black"/>
            </a:endParaRPr>
          </a:p>
        </p:txBody>
      </p:sp>
      <p:pic>
        <p:nvPicPr>
          <p:cNvPr id="344" name="Google Shape;344;p49"/>
          <p:cNvPicPr preferRelativeResize="0"/>
          <p:nvPr/>
        </p:nvPicPr>
        <p:blipFill rotWithShape="1">
          <a:blip r:embed="rId3">
            <a:alphaModFix/>
          </a:blip>
          <a:srcRect b="0" l="0" r="0" t="0"/>
          <a:stretch/>
        </p:blipFill>
        <p:spPr>
          <a:xfrm>
            <a:off x="3378337" y="2911568"/>
            <a:ext cx="4340275" cy="32606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750"/>
                                        <p:tgtEl>
                                          <p:spTgt spid="3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sp>
        <p:nvSpPr>
          <p:cNvPr id="349" name="Google Shape;349;p50"/>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pic>
        <p:nvPicPr>
          <p:cNvPr id="350" name="Google Shape;350;p50"/>
          <p:cNvPicPr preferRelativeResize="0"/>
          <p:nvPr>
            <p:ph idx="1" type="body"/>
          </p:nvPr>
        </p:nvPicPr>
        <p:blipFill rotWithShape="1">
          <a:blip r:embed="rId3">
            <a:alphaModFix/>
          </a:blip>
          <a:srcRect b="0" l="0" r="0" t="0"/>
          <a:stretch/>
        </p:blipFill>
        <p:spPr>
          <a:xfrm>
            <a:off x="1577966" y="4487332"/>
            <a:ext cx="8844807" cy="1415778"/>
          </a:xfrm>
          <a:prstGeom prst="rect">
            <a:avLst/>
          </a:prstGeom>
          <a:noFill/>
          <a:ln>
            <a:noFill/>
          </a:ln>
        </p:spPr>
      </p:pic>
      <p:sp>
        <p:nvSpPr>
          <p:cNvPr id="351" name="Google Shape;351;p50"/>
          <p:cNvSpPr/>
          <p:nvPr/>
        </p:nvSpPr>
        <p:spPr>
          <a:xfrm>
            <a:off x="952604" y="2967335"/>
            <a:ext cx="10286791"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cs-CZ" sz="5400" cap="none">
                <a:solidFill>
                  <a:srgbClr val="ACD3FF"/>
                </a:solidFill>
                <a:latin typeface="Century Gothic"/>
                <a:ea typeface="Century Gothic"/>
                <a:cs typeface="Century Gothic"/>
                <a:sym typeface="Century Gothic"/>
              </a:rPr>
              <a:t>CESTUJEME EVROPOU - ŘECKO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2"/>
          <p:cNvSpPr txBox="1"/>
          <p:nvPr>
            <p:ph idx="1" type="body"/>
          </p:nvPr>
        </p:nvSpPr>
        <p:spPr>
          <a:xfrm>
            <a:off x="552237" y="2045616"/>
            <a:ext cx="8534400" cy="219889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2240"/>
              <a:buNone/>
            </a:pPr>
            <a:r>
              <a:rPr lang="cs-CZ" sz="2800">
                <a:solidFill>
                  <a:srgbClr val="FF0000"/>
                </a:solidFill>
                <a:latin typeface="Arial Black"/>
                <a:ea typeface="Arial Black"/>
                <a:cs typeface="Arial Black"/>
                <a:sym typeface="Arial Black"/>
              </a:rPr>
              <a:t>1. HOSTITELSKÁ ŠKOLKA</a:t>
            </a:r>
            <a:endParaRPr/>
          </a:p>
          <a:p>
            <a:pPr indent="0" lvl="0" marL="0" rtl="0" algn="l">
              <a:spcBef>
                <a:spcPts val="1160"/>
              </a:spcBef>
              <a:spcAft>
                <a:spcPts val="0"/>
              </a:spcAft>
              <a:buSzPts val="2240"/>
              <a:buNone/>
            </a:pPr>
            <a:r>
              <a:rPr lang="cs-CZ" sz="2800">
                <a:solidFill>
                  <a:schemeClr val="dk1"/>
                </a:solidFill>
                <a:latin typeface="Arial Black"/>
                <a:ea typeface="Arial Black"/>
                <a:cs typeface="Arial Black"/>
                <a:sym typeface="Arial Black"/>
              </a:rPr>
              <a:t>31. Nipiagogio Athinas</a:t>
            </a:r>
            <a:endParaRPr sz="2800">
              <a:solidFill>
                <a:schemeClr val="dk1"/>
              </a:solidFill>
              <a:latin typeface="Arial Black"/>
              <a:ea typeface="Arial Black"/>
              <a:cs typeface="Arial Black"/>
              <a:sym typeface="Arial Black"/>
            </a:endParaRPr>
          </a:p>
          <a:p>
            <a:pPr indent="0" lvl="0" marL="0" rtl="0" algn="l">
              <a:spcBef>
                <a:spcPts val="1160"/>
              </a:spcBef>
              <a:spcAft>
                <a:spcPts val="0"/>
              </a:spcAft>
              <a:buSzPts val="2240"/>
              <a:buNone/>
            </a:pPr>
            <a:r>
              <a:rPr lang="cs-CZ" sz="2800">
                <a:solidFill>
                  <a:schemeClr val="dk1"/>
                </a:solidFill>
                <a:latin typeface="Arial Black"/>
                <a:ea typeface="Arial Black"/>
                <a:cs typeface="Arial Black"/>
                <a:sym typeface="Arial Black"/>
              </a:rPr>
              <a:t>Athény</a:t>
            </a:r>
            <a:endParaRPr/>
          </a:p>
          <a:p>
            <a:pPr indent="0" lvl="0" marL="0" rtl="0" algn="l">
              <a:spcBef>
                <a:spcPts val="1160"/>
              </a:spcBef>
              <a:spcAft>
                <a:spcPts val="0"/>
              </a:spcAft>
              <a:buSzPts val="2240"/>
              <a:buNone/>
            </a:pPr>
            <a:r>
              <a:rPr lang="cs-CZ" sz="2800">
                <a:solidFill>
                  <a:schemeClr val="dk1"/>
                </a:solidFill>
                <a:latin typeface="Arial Black"/>
                <a:ea typeface="Arial Black"/>
                <a:cs typeface="Arial Black"/>
                <a:sym typeface="Arial Black"/>
              </a:rPr>
              <a:t>Provoz od 8.15 do 13.00 hod.</a:t>
            </a:r>
            <a:endParaRPr/>
          </a:p>
          <a:p>
            <a:pPr indent="0" lvl="0" marL="0" rtl="0" algn="l">
              <a:spcBef>
                <a:spcPts val="1160"/>
              </a:spcBef>
              <a:spcAft>
                <a:spcPts val="0"/>
              </a:spcAft>
              <a:buSzPts val="2240"/>
              <a:buNone/>
            </a:pPr>
            <a:r>
              <a:rPr lang="cs-CZ" sz="2800">
                <a:solidFill>
                  <a:schemeClr val="dk1"/>
                </a:solidFill>
                <a:latin typeface="Arial Black"/>
                <a:ea typeface="Arial Black"/>
                <a:cs typeface="Arial Black"/>
                <a:sym typeface="Arial Black"/>
              </a:rPr>
              <a:t>Věk dětí 6- 7 let </a:t>
            </a:r>
            <a:endParaRPr/>
          </a:p>
          <a:p>
            <a:pPr indent="0" lvl="0" marL="0" rtl="0" algn="l">
              <a:spcBef>
                <a:spcPts val="1160"/>
              </a:spcBef>
              <a:spcAft>
                <a:spcPts val="0"/>
              </a:spcAft>
              <a:buSzPts val="2240"/>
              <a:buNone/>
            </a:pPr>
            <a:r>
              <a:rPr lang="cs-CZ" sz="2800">
                <a:solidFill>
                  <a:schemeClr val="dk1"/>
                </a:solidFill>
                <a:latin typeface="Arial Black"/>
                <a:ea typeface="Arial Black"/>
                <a:cs typeface="Arial Black"/>
                <a:sym typeface="Arial Black"/>
              </a:rPr>
              <a:t>Učitelka je na třídě sama</a:t>
            </a:r>
            <a:endParaRPr/>
          </a:p>
          <a:p>
            <a:pPr indent="0" lvl="0" marL="0" rtl="0" algn="l">
              <a:spcBef>
                <a:spcPts val="1160"/>
              </a:spcBef>
              <a:spcAft>
                <a:spcPts val="0"/>
              </a:spcAft>
              <a:buSzPts val="2240"/>
              <a:buNone/>
            </a:pPr>
            <a:r>
              <a:t/>
            </a:r>
            <a:endParaRPr sz="2800">
              <a:latin typeface="Arial"/>
              <a:ea typeface="Arial"/>
              <a:cs typeface="Arial"/>
              <a:sym typeface="Arial"/>
            </a:endParaRPr>
          </a:p>
        </p:txBody>
      </p:sp>
      <p:pic>
        <p:nvPicPr>
          <p:cNvPr id="162" name="Google Shape;162;p22"/>
          <p:cNvPicPr preferRelativeResize="0"/>
          <p:nvPr/>
        </p:nvPicPr>
        <p:blipFill rotWithShape="1">
          <a:blip r:embed="rId3">
            <a:alphaModFix/>
          </a:blip>
          <a:srcRect b="0" l="0" r="0" t="0"/>
          <a:stretch/>
        </p:blipFill>
        <p:spPr>
          <a:xfrm rot="5400000">
            <a:off x="5833576" y="1109700"/>
            <a:ext cx="5697021" cy="4072379"/>
          </a:xfrm>
          <a:prstGeom prst="rect">
            <a:avLst/>
          </a:prstGeom>
          <a:gradFill>
            <a:gsLst>
              <a:gs pos="0">
                <a:srgbClr val="E9F4FE"/>
              </a:gs>
              <a:gs pos="74000">
                <a:srgbClr val="4E9CF6"/>
              </a:gs>
              <a:gs pos="83000">
                <a:srgbClr val="4E9CF6"/>
              </a:gs>
              <a:gs pos="100000">
                <a:srgbClr val="88BDFA"/>
              </a:gs>
            </a:gsLst>
            <a:lin ang="5400000" scaled="0"/>
          </a:gra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2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0" st="0"/>
                                            </p:txEl>
                                          </p:spTgt>
                                        </p:tgtEl>
                                        <p:attrNameLst>
                                          <p:attrName>style.visibility</p:attrName>
                                        </p:attrNameLst>
                                      </p:cBhvr>
                                      <p:to>
                                        <p:strVal val="visible"/>
                                      </p:to>
                                    </p:set>
                                    <p:animEffect filter="fade" transition="in">
                                      <p:cBhvr>
                                        <p:cTn dur="3250"/>
                                        <p:tgtEl>
                                          <p:spTgt spid="1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1" st="1"/>
                                            </p:txEl>
                                          </p:spTgt>
                                        </p:tgtEl>
                                        <p:attrNameLst>
                                          <p:attrName>style.visibility</p:attrName>
                                        </p:attrNameLst>
                                      </p:cBhvr>
                                      <p:to>
                                        <p:strVal val="visible"/>
                                      </p:to>
                                    </p:set>
                                    <p:animEffect filter="fade" transition="in">
                                      <p:cBhvr>
                                        <p:cTn dur="3250"/>
                                        <p:tgtEl>
                                          <p:spTgt spid="1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2" st="2"/>
                                            </p:txEl>
                                          </p:spTgt>
                                        </p:tgtEl>
                                        <p:attrNameLst>
                                          <p:attrName>style.visibility</p:attrName>
                                        </p:attrNameLst>
                                      </p:cBhvr>
                                      <p:to>
                                        <p:strVal val="visible"/>
                                      </p:to>
                                    </p:set>
                                    <p:animEffect filter="fade" transition="in">
                                      <p:cBhvr>
                                        <p:cTn dur="3250"/>
                                        <p:tgtEl>
                                          <p:spTgt spid="1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3" st="3"/>
                                            </p:txEl>
                                          </p:spTgt>
                                        </p:tgtEl>
                                        <p:attrNameLst>
                                          <p:attrName>style.visibility</p:attrName>
                                        </p:attrNameLst>
                                      </p:cBhvr>
                                      <p:to>
                                        <p:strVal val="visible"/>
                                      </p:to>
                                    </p:set>
                                    <p:animEffect filter="fade" transition="in">
                                      <p:cBhvr>
                                        <p:cTn dur="3250"/>
                                        <p:tgtEl>
                                          <p:spTgt spid="1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4" st="4"/>
                                            </p:txEl>
                                          </p:spTgt>
                                        </p:tgtEl>
                                        <p:attrNameLst>
                                          <p:attrName>style.visibility</p:attrName>
                                        </p:attrNameLst>
                                      </p:cBhvr>
                                      <p:to>
                                        <p:strVal val="visible"/>
                                      </p:to>
                                    </p:set>
                                    <p:animEffect filter="fade" transition="in">
                                      <p:cBhvr>
                                        <p:cTn dur="3250"/>
                                        <p:tgtEl>
                                          <p:spTgt spid="1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5" st="5"/>
                                            </p:txEl>
                                          </p:spTgt>
                                        </p:tgtEl>
                                        <p:attrNameLst>
                                          <p:attrName>style.visibility</p:attrName>
                                        </p:attrNameLst>
                                      </p:cBhvr>
                                      <p:to>
                                        <p:strVal val="visible"/>
                                      </p:to>
                                    </p:set>
                                    <p:animEffect filter="fade" transition="in">
                                      <p:cBhvr>
                                        <p:cTn dur="3250"/>
                                        <p:tgtEl>
                                          <p:spTgt spid="16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6" st="6"/>
                                            </p:txEl>
                                          </p:spTgt>
                                        </p:tgtEl>
                                        <p:attrNameLst>
                                          <p:attrName>style.visibility</p:attrName>
                                        </p:attrNameLst>
                                      </p:cBhvr>
                                      <p:to>
                                        <p:strVal val="visible"/>
                                      </p:to>
                                    </p:set>
                                    <p:animEffect filter="fade" transition="in">
                                      <p:cBhvr>
                                        <p:cTn dur="3250"/>
                                        <p:tgtEl>
                                          <p:spTgt spid="16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3"/>
          <p:cNvSpPr txBox="1"/>
          <p:nvPr>
            <p:ph type="title"/>
          </p:nvPr>
        </p:nvSpPr>
        <p:spPr>
          <a:xfrm>
            <a:off x="117231" y="1009880"/>
            <a:ext cx="11615258" cy="589477"/>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entury Gothic"/>
              <a:buNone/>
            </a:pPr>
            <a:br>
              <a:rPr lang="cs-CZ"/>
            </a:br>
            <a:br>
              <a:rPr lang="cs-CZ"/>
            </a:br>
            <a:br>
              <a:rPr lang="cs-CZ"/>
            </a:br>
            <a:br>
              <a:rPr lang="cs-CZ"/>
            </a:br>
            <a:br>
              <a:rPr lang="cs-CZ"/>
            </a:br>
            <a:br>
              <a:rPr lang="cs-CZ"/>
            </a:br>
            <a:br>
              <a:rPr lang="cs-CZ"/>
            </a:br>
            <a:r>
              <a:rPr lang="cs-CZ"/>
              <a:t>        </a:t>
            </a:r>
            <a:r>
              <a:rPr b="1" lang="cs-CZ" sz="3100">
                <a:solidFill>
                  <a:schemeClr val="dk1"/>
                </a:solidFill>
                <a:latin typeface="Arial Black"/>
                <a:ea typeface="Arial Black"/>
                <a:cs typeface="Arial Black"/>
                <a:sym typeface="Arial Black"/>
              </a:rPr>
              <a:t>STÁŽ PEDAGOGICKÝCH PRACOVNÍKŮ V ŘECKU</a:t>
            </a:r>
            <a:br>
              <a:rPr b="1" lang="cs-CZ" sz="3100">
                <a:solidFill>
                  <a:schemeClr val="dk1"/>
                </a:solidFill>
                <a:latin typeface="Arial Black"/>
                <a:ea typeface="Arial Black"/>
                <a:cs typeface="Arial Black"/>
                <a:sym typeface="Arial Black"/>
              </a:rPr>
            </a:br>
            <a:r>
              <a:rPr b="1" lang="cs-CZ" sz="3100">
                <a:solidFill>
                  <a:schemeClr val="dk1"/>
                </a:solidFill>
                <a:latin typeface="Arial Black"/>
                <a:ea typeface="Arial Black"/>
                <a:cs typeface="Arial Black"/>
                <a:sym typeface="Arial Black"/>
              </a:rPr>
              <a:t>                                 23. 5. – 26. 5. 202</a:t>
            </a:r>
            <a:br>
              <a:rPr b="1" lang="cs-CZ" sz="3100">
                <a:solidFill>
                  <a:schemeClr val="dk1"/>
                </a:solidFill>
                <a:latin typeface="Arial Black"/>
                <a:ea typeface="Arial Black"/>
                <a:cs typeface="Arial Black"/>
                <a:sym typeface="Arial Black"/>
              </a:rPr>
            </a:br>
            <a:r>
              <a:rPr b="1" lang="cs-CZ" sz="3100">
                <a:solidFill>
                  <a:schemeClr val="dk1"/>
                </a:solidFill>
                <a:latin typeface="Arial Black"/>
                <a:ea typeface="Arial Black"/>
                <a:cs typeface="Arial Black"/>
                <a:sym typeface="Arial Black"/>
              </a:rPr>
              <a:t>MATEŘSKÁ ŠKOLA BOLOŇSKÁ, PRAHA 10, BOLOŇSKÁ313</a:t>
            </a:r>
            <a:endParaRPr/>
          </a:p>
        </p:txBody>
      </p:sp>
      <p:sp>
        <p:nvSpPr>
          <p:cNvPr id="168" name="Google Shape;168;p23"/>
          <p:cNvSpPr txBox="1"/>
          <p:nvPr>
            <p:ph idx="1" type="body"/>
          </p:nvPr>
        </p:nvSpPr>
        <p:spPr>
          <a:xfrm>
            <a:off x="1095370" y="4893071"/>
            <a:ext cx="5778976" cy="1498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240"/>
              <a:buNone/>
            </a:pPr>
            <a:r>
              <a:rPr lang="cs-CZ" sz="2800">
                <a:latin typeface="Arial Black"/>
                <a:ea typeface="Arial Black"/>
                <a:cs typeface="Arial Black"/>
                <a:sym typeface="Arial Black"/>
              </a:rPr>
              <a:t> </a:t>
            </a:r>
            <a:r>
              <a:rPr b="1" lang="cs-CZ" sz="2800">
                <a:solidFill>
                  <a:schemeClr val="dk1"/>
                </a:solidFill>
                <a:latin typeface="Arial Black"/>
                <a:ea typeface="Arial Black"/>
                <a:cs typeface="Arial Black"/>
                <a:sym typeface="Arial Black"/>
              </a:rPr>
              <a:t>Stážistky:</a:t>
            </a:r>
            <a:endParaRPr/>
          </a:p>
          <a:p>
            <a:pPr indent="0" lvl="0" marL="0" rtl="0" algn="l">
              <a:spcBef>
                <a:spcPts val="1160"/>
              </a:spcBef>
              <a:spcAft>
                <a:spcPts val="0"/>
              </a:spcAft>
              <a:buSzPts val="2240"/>
              <a:buNone/>
            </a:pPr>
            <a:r>
              <a:rPr b="1" lang="cs-CZ" sz="2800">
                <a:solidFill>
                  <a:schemeClr val="dk1"/>
                </a:solidFill>
                <a:latin typeface="Arial Black"/>
                <a:ea typeface="Arial Black"/>
                <a:cs typeface="Arial Black"/>
                <a:sym typeface="Arial Black"/>
              </a:rPr>
              <a:t> Mgr. Dana Petráková</a:t>
            </a:r>
            <a:endParaRPr/>
          </a:p>
          <a:p>
            <a:pPr indent="0" lvl="0" marL="0" rtl="0" algn="l">
              <a:spcBef>
                <a:spcPts val="1160"/>
              </a:spcBef>
              <a:spcAft>
                <a:spcPts val="0"/>
              </a:spcAft>
              <a:buSzPts val="2240"/>
              <a:buNone/>
            </a:pPr>
            <a:r>
              <a:rPr b="1" lang="cs-CZ" sz="2800">
                <a:solidFill>
                  <a:schemeClr val="dk1"/>
                </a:solidFill>
                <a:latin typeface="Arial Black"/>
                <a:ea typeface="Arial Black"/>
                <a:cs typeface="Arial Black"/>
                <a:sym typeface="Arial Black"/>
              </a:rPr>
              <a:t> Tereza Šrámková</a:t>
            </a:r>
            <a:endParaRPr/>
          </a:p>
        </p:txBody>
      </p:sp>
      <p:pic>
        <p:nvPicPr>
          <p:cNvPr id="169" name="Google Shape;169;p23"/>
          <p:cNvPicPr preferRelativeResize="0"/>
          <p:nvPr/>
        </p:nvPicPr>
        <p:blipFill rotWithShape="1">
          <a:blip r:embed="rId3">
            <a:alphaModFix/>
          </a:blip>
          <a:srcRect b="0" l="0" r="0" t="0"/>
          <a:stretch/>
        </p:blipFill>
        <p:spPr>
          <a:xfrm>
            <a:off x="3242902" y="1749106"/>
            <a:ext cx="3339465" cy="2837180"/>
          </a:xfrm>
          <a:prstGeom prst="rect">
            <a:avLst/>
          </a:prstGeom>
          <a:noFill/>
          <a:ln>
            <a:noFill/>
          </a:ln>
        </p:spPr>
      </p:pic>
      <p:sp>
        <p:nvSpPr>
          <p:cNvPr id="170" name="Google Shape;170;p23"/>
          <p:cNvSpPr txBox="1"/>
          <p:nvPr/>
        </p:nvSpPr>
        <p:spPr>
          <a:xfrm>
            <a:off x="7004910" y="1749106"/>
            <a:ext cx="4904878"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800">
                <a:solidFill>
                  <a:schemeClr val="dk1"/>
                </a:solidFill>
                <a:latin typeface="Arial Black"/>
                <a:ea typeface="Arial Black"/>
                <a:cs typeface="Arial Black"/>
                <a:sym typeface="Arial Black"/>
              </a:rPr>
              <a:t>Řecko</a:t>
            </a:r>
            <a:endParaRPr/>
          </a:p>
          <a:p>
            <a:pPr indent="0" lvl="0" marL="0" marR="0" rtl="0" algn="l">
              <a:spcBef>
                <a:spcPts val="0"/>
              </a:spcBef>
              <a:spcAft>
                <a:spcPts val="0"/>
              </a:spcAft>
              <a:buNone/>
            </a:pPr>
            <a:r>
              <a:rPr lang="cs-CZ" sz="1800">
                <a:solidFill>
                  <a:schemeClr val="dk1"/>
                </a:solidFill>
                <a:latin typeface="Arial Black"/>
                <a:ea typeface="Arial Black"/>
                <a:cs typeface="Arial Black"/>
                <a:sym typeface="Arial Black"/>
              </a:rPr>
              <a:t>Země na Balkáně</a:t>
            </a:r>
            <a:endParaRPr/>
          </a:p>
          <a:p>
            <a:pPr indent="0" lvl="0" marL="0" marR="0" rtl="0" algn="l">
              <a:spcBef>
                <a:spcPts val="0"/>
              </a:spcBef>
              <a:spcAft>
                <a:spcPts val="0"/>
              </a:spcAft>
              <a:buNone/>
            </a:pPr>
            <a:r>
              <a:rPr lang="cs-CZ" sz="1800">
                <a:solidFill>
                  <a:schemeClr val="dk1"/>
                </a:solidFill>
                <a:latin typeface="Arial Black"/>
                <a:ea typeface="Arial Black"/>
                <a:cs typeface="Arial Black"/>
                <a:sym typeface="Arial Black"/>
              </a:rPr>
              <a:t>Řecko, plným názvem Řecká republika, je stát ležící v jižní Evropě – na jihu Balkánského poloostrova. </a:t>
            </a:r>
            <a:r>
              <a:rPr lang="cs-CZ" sz="1800" u="sng">
                <a:solidFill>
                  <a:schemeClr val="hlink"/>
                </a:solidFill>
                <a:latin typeface="Arial Black"/>
                <a:ea typeface="Arial Black"/>
                <a:cs typeface="Arial Black"/>
                <a:sym typeface="Arial Black"/>
                <a:hlinkClick r:id="rId4"/>
              </a:rPr>
              <a:t>Wikipedie</a:t>
            </a:r>
            <a:endParaRPr sz="1800">
              <a:solidFill>
                <a:schemeClr val="dk1"/>
              </a:solidFill>
              <a:latin typeface="Arial Black"/>
              <a:ea typeface="Arial Black"/>
              <a:cs typeface="Arial Black"/>
              <a:sym typeface="Arial Black"/>
            </a:endParaRPr>
          </a:p>
          <a:p>
            <a:pPr indent="0" lvl="0" marL="0" marR="0" rtl="0" algn="l">
              <a:spcBef>
                <a:spcPts val="0"/>
              </a:spcBef>
              <a:spcAft>
                <a:spcPts val="0"/>
              </a:spcAft>
              <a:buNone/>
            </a:pPr>
            <a:r>
              <a:rPr lang="cs-CZ" sz="1800" u="sng">
                <a:solidFill>
                  <a:schemeClr val="hlink"/>
                </a:solidFill>
                <a:latin typeface="Arial Black"/>
                <a:ea typeface="Arial Black"/>
                <a:cs typeface="Arial Black"/>
                <a:sym typeface="Arial Black"/>
                <a:hlinkClick r:id="rId5"/>
              </a:rPr>
              <a:t>Hlavní město</a:t>
            </a:r>
            <a:r>
              <a:rPr lang="cs-CZ" sz="1800">
                <a:solidFill>
                  <a:schemeClr val="dk1"/>
                </a:solidFill>
                <a:latin typeface="Arial Black"/>
                <a:ea typeface="Arial Black"/>
                <a:cs typeface="Arial Black"/>
                <a:sym typeface="Arial Black"/>
              </a:rPr>
              <a:t>: </a:t>
            </a:r>
            <a:r>
              <a:rPr lang="cs-CZ" sz="1800" u="sng">
                <a:solidFill>
                  <a:schemeClr val="hlink"/>
                </a:solidFill>
                <a:latin typeface="Arial Black"/>
                <a:ea typeface="Arial Black"/>
                <a:cs typeface="Arial Black"/>
                <a:sym typeface="Arial Black"/>
                <a:hlinkClick r:id="rId6"/>
              </a:rPr>
              <a:t>Atény</a:t>
            </a:r>
            <a:endParaRPr sz="1800">
              <a:solidFill>
                <a:schemeClr val="dk1"/>
              </a:solidFill>
              <a:latin typeface="Arial Black"/>
              <a:ea typeface="Arial Black"/>
              <a:cs typeface="Arial Black"/>
              <a:sym typeface="Arial Black"/>
            </a:endParaRPr>
          </a:p>
          <a:p>
            <a:pPr indent="0" lvl="0" marL="0" marR="0" rtl="0" algn="l">
              <a:spcBef>
                <a:spcPts val="0"/>
              </a:spcBef>
              <a:spcAft>
                <a:spcPts val="0"/>
              </a:spcAft>
              <a:buNone/>
            </a:pPr>
            <a:r>
              <a:rPr lang="cs-CZ" sz="1800" u="sng">
                <a:solidFill>
                  <a:schemeClr val="hlink"/>
                </a:solidFill>
                <a:latin typeface="Arial Black"/>
                <a:ea typeface="Arial Black"/>
                <a:cs typeface="Arial Black"/>
                <a:sym typeface="Arial Black"/>
                <a:hlinkClick r:id="rId7"/>
              </a:rPr>
              <a:t>Rozloha</a:t>
            </a:r>
            <a:r>
              <a:rPr lang="cs-CZ" sz="1800">
                <a:solidFill>
                  <a:schemeClr val="dk1"/>
                </a:solidFill>
                <a:latin typeface="Arial Black"/>
                <a:ea typeface="Arial Black"/>
                <a:cs typeface="Arial Black"/>
                <a:sym typeface="Arial Black"/>
              </a:rPr>
              <a:t>: 131 957 km²</a:t>
            </a:r>
            <a:endParaRPr/>
          </a:p>
          <a:p>
            <a:pPr indent="0" lvl="0" marL="0" marR="0" rtl="0" algn="l">
              <a:spcBef>
                <a:spcPts val="0"/>
              </a:spcBef>
              <a:spcAft>
                <a:spcPts val="0"/>
              </a:spcAft>
              <a:buNone/>
            </a:pPr>
            <a:r>
              <a:rPr lang="cs-CZ" sz="1800" u="sng">
                <a:solidFill>
                  <a:schemeClr val="hlink"/>
                </a:solidFill>
                <a:latin typeface="Arial Black"/>
                <a:ea typeface="Arial Black"/>
                <a:cs typeface="Arial Black"/>
                <a:sym typeface="Arial Black"/>
                <a:hlinkClick r:id="rId8"/>
              </a:rPr>
              <a:t>Populace</a:t>
            </a:r>
            <a:r>
              <a:rPr lang="cs-CZ" sz="1800">
                <a:solidFill>
                  <a:schemeClr val="dk1"/>
                </a:solidFill>
                <a:latin typeface="Arial Black"/>
                <a:ea typeface="Arial Black"/>
                <a:cs typeface="Arial Black"/>
                <a:sym typeface="Arial Black"/>
              </a:rPr>
              <a:t>: 10,72 milionů (2019) </a:t>
            </a:r>
            <a:r>
              <a:rPr lang="cs-CZ" sz="1800" u="sng">
                <a:solidFill>
                  <a:schemeClr val="hlink"/>
                </a:solidFill>
                <a:latin typeface="Arial Black"/>
                <a:ea typeface="Arial Black"/>
                <a:cs typeface="Arial Black"/>
                <a:sym typeface="Arial Black"/>
                <a:hlinkClick r:id="rId9"/>
              </a:rPr>
              <a:t>Eurostat</a:t>
            </a:r>
            <a:endParaRPr sz="1800">
              <a:solidFill>
                <a:schemeClr val="dk1"/>
              </a:solidFill>
              <a:latin typeface="Arial Black"/>
              <a:ea typeface="Arial Black"/>
              <a:cs typeface="Arial Black"/>
              <a:sym typeface="Arial Black"/>
            </a:endParaRPr>
          </a:p>
          <a:p>
            <a:pPr indent="0" lvl="0" marL="0" marR="0" rtl="0" algn="l">
              <a:spcBef>
                <a:spcPts val="0"/>
              </a:spcBef>
              <a:spcAft>
                <a:spcPts val="0"/>
              </a:spcAft>
              <a:buNone/>
            </a:pPr>
            <a:r>
              <a:rPr lang="cs-CZ" sz="1800" u="sng">
                <a:solidFill>
                  <a:schemeClr val="hlink"/>
                </a:solidFill>
                <a:latin typeface="Arial Black"/>
                <a:ea typeface="Arial Black"/>
                <a:cs typeface="Arial Black"/>
                <a:sym typeface="Arial Black"/>
                <a:hlinkClick r:id="rId10"/>
              </a:rPr>
              <a:t>Prezidentka</a:t>
            </a:r>
            <a:r>
              <a:rPr lang="cs-CZ" sz="1800">
                <a:solidFill>
                  <a:schemeClr val="dk1"/>
                </a:solidFill>
                <a:latin typeface="Arial Black"/>
                <a:ea typeface="Arial Black"/>
                <a:cs typeface="Arial Black"/>
                <a:sym typeface="Arial Black"/>
              </a:rPr>
              <a:t>: </a:t>
            </a:r>
            <a:r>
              <a:rPr lang="cs-CZ" sz="1800" u="sng">
                <a:solidFill>
                  <a:schemeClr val="hlink"/>
                </a:solidFill>
                <a:latin typeface="Arial Black"/>
                <a:ea typeface="Arial Black"/>
                <a:cs typeface="Arial Black"/>
                <a:sym typeface="Arial Black"/>
                <a:hlinkClick r:id="rId11"/>
              </a:rPr>
              <a:t>Katerina Sakellaropulosová</a:t>
            </a:r>
            <a:endParaRPr sz="1800">
              <a:solidFill>
                <a:schemeClr val="dk1"/>
              </a:solidFill>
              <a:latin typeface="Arial Black"/>
              <a:ea typeface="Arial Black"/>
              <a:cs typeface="Arial Black"/>
              <a:sym typeface="Arial Black"/>
            </a:endParaRPr>
          </a:p>
          <a:p>
            <a:pPr indent="0" lvl="0" marL="0" marR="0" rtl="0" algn="l">
              <a:spcBef>
                <a:spcPts val="0"/>
              </a:spcBef>
              <a:spcAft>
                <a:spcPts val="0"/>
              </a:spcAft>
              <a:buNone/>
            </a:pPr>
            <a:r>
              <a:rPr lang="cs-CZ" sz="1800" u="sng">
                <a:solidFill>
                  <a:schemeClr val="hlink"/>
                </a:solidFill>
                <a:latin typeface="Arial Black"/>
                <a:ea typeface="Arial Black"/>
                <a:cs typeface="Arial Black"/>
                <a:sym typeface="Arial Black"/>
                <a:hlinkClick r:id="rId12"/>
              </a:rPr>
              <a:t>Měna</a:t>
            </a:r>
            <a:r>
              <a:rPr lang="cs-CZ" sz="1800">
                <a:solidFill>
                  <a:schemeClr val="dk1"/>
                </a:solidFill>
                <a:latin typeface="Arial Black"/>
                <a:ea typeface="Arial Black"/>
                <a:cs typeface="Arial Black"/>
                <a:sym typeface="Arial Black"/>
              </a:rPr>
              <a:t>: Euro</a:t>
            </a:r>
            <a:endParaRPr/>
          </a:p>
        </p:txBody>
      </p:sp>
      <p:pic>
        <p:nvPicPr>
          <p:cNvPr id="171" name="Google Shape;171;p23"/>
          <p:cNvPicPr preferRelativeResize="0"/>
          <p:nvPr/>
        </p:nvPicPr>
        <p:blipFill rotWithShape="1">
          <a:blip r:embed="rId13">
            <a:alphaModFix/>
          </a:blip>
          <a:srcRect b="0" l="0" r="0" t="0"/>
          <a:stretch/>
        </p:blipFill>
        <p:spPr>
          <a:xfrm>
            <a:off x="1095370" y="1749106"/>
            <a:ext cx="1641251" cy="1094509"/>
          </a:xfrm>
          <a:prstGeom prst="rect">
            <a:avLst/>
          </a:prstGeom>
          <a:noFill/>
          <a:ln>
            <a:noFill/>
          </a:ln>
        </p:spPr>
      </p:pic>
      <p:pic>
        <p:nvPicPr>
          <p:cNvPr descr="Státní znak Řecka – Wikipedie" id="172" name="Google Shape;172;p23"/>
          <p:cNvPicPr preferRelativeResize="0"/>
          <p:nvPr/>
        </p:nvPicPr>
        <p:blipFill rotWithShape="1">
          <a:blip r:embed="rId14">
            <a:alphaModFix/>
          </a:blip>
          <a:srcRect b="0" l="0" r="0" t="0"/>
          <a:stretch/>
        </p:blipFill>
        <p:spPr>
          <a:xfrm>
            <a:off x="1463557" y="3123332"/>
            <a:ext cx="904875" cy="11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500"/>
                                        <p:tgtEl>
                                          <p:spTgt spid="16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168">
                                            <p:txEl>
                                              <p:pRg end="0" st="0"/>
                                            </p:txEl>
                                          </p:spTgt>
                                        </p:tgtEl>
                                        <p:attrNameLst>
                                          <p:attrName>style.visibility</p:attrName>
                                        </p:attrNameLst>
                                      </p:cBhvr>
                                      <p:to>
                                        <p:strVal val="visible"/>
                                      </p:to>
                                    </p:set>
                                    <p:anim calcmode="lin" valueType="num">
                                      <p:cBhvr additive="base">
                                        <p:cTn dur="500"/>
                                        <p:tgtEl>
                                          <p:spTgt spid="168">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168">
                                            <p:txEl>
                                              <p:pRg end="0" st="0"/>
                                            </p:txEl>
                                          </p:spTgt>
                                        </p:tgtEl>
                                        <p:attrNameLst>
                                          <p:attrName>ppt_h</p:attrName>
                                        </p:attrNameLst>
                                      </p:cBhvr>
                                      <p:tavLst>
                                        <p:tav fmla="" tm="0">
                                          <p:val>
                                            <p:strVal val="0"/>
                                          </p:val>
                                        </p:tav>
                                        <p:tav fmla="" tm="100000">
                                          <p:val>
                                            <p:strVal val="#ppt_h"/>
                                          </p:val>
                                        </p:tav>
                                      </p:tavLst>
                                    </p:anim>
                                  </p:childTnLst>
                                </p:cTn>
                              </p:par>
                            </p:childTnLst>
                          </p:cTn>
                        </p:par>
                        <p:par>
                          <p:cTn fill="hold">
                            <p:stCondLst>
                              <p:cond delay="2500"/>
                            </p:stCondLst>
                            <p:childTnLst>
                              <p:par>
                                <p:cTn fill="hold" nodeType="afterEffect" presetClass="entr" presetID="23" presetSubtype="16">
                                  <p:stCondLst>
                                    <p:cond delay="0"/>
                                  </p:stCondLst>
                                  <p:childTnLst>
                                    <p:set>
                                      <p:cBhvr>
                                        <p:cTn dur="1" fill="hold">
                                          <p:stCondLst>
                                            <p:cond delay="0"/>
                                          </p:stCondLst>
                                        </p:cTn>
                                        <p:tgtEl>
                                          <p:spTgt spid="168">
                                            <p:txEl>
                                              <p:pRg end="1" st="1"/>
                                            </p:txEl>
                                          </p:spTgt>
                                        </p:tgtEl>
                                        <p:attrNameLst>
                                          <p:attrName>style.visibility</p:attrName>
                                        </p:attrNameLst>
                                      </p:cBhvr>
                                      <p:to>
                                        <p:strVal val="visible"/>
                                      </p:to>
                                    </p:set>
                                    <p:anim calcmode="lin" valueType="num">
                                      <p:cBhvr additive="base">
                                        <p:cTn dur="500"/>
                                        <p:tgtEl>
                                          <p:spTgt spid="168">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168">
                                            <p:txEl>
                                              <p:pRg end="1" st="1"/>
                                            </p:txEl>
                                          </p:spTgt>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168">
                                            <p:txEl>
                                              <p:pRg end="2" st="2"/>
                                            </p:txEl>
                                          </p:spTgt>
                                        </p:tgtEl>
                                        <p:attrNameLst>
                                          <p:attrName>style.visibility</p:attrName>
                                        </p:attrNameLst>
                                      </p:cBhvr>
                                      <p:to>
                                        <p:strVal val="visible"/>
                                      </p:to>
                                    </p:set>
                                    <p:anim calcmode="lin" valueType="num">
                                      <p:cBhvr additive="base">
                                        <p:cTn dur="500"/>
                                        <p:tgtEl>
                                          <p:spTgt spid="168">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168">
                                            <p:txEl>
                                              <p:pRg end="2" st="2"/>
                                            </p:txEl>
                                          </p:spTgt>
                                        </p:tgtEl>
                                        <p:attrNameLst>
                                          <p:attrName>ppt_h</p:attrName>
                                        </p:attrNameLst>
                                      </p:cBhvr>
                                      <p:tavLst>
                                        <p:tav fmla="" tm="0">
                                          <p:val>
                                            <p:strVal val="0"/>
                                          </p:val>
                                        </p:tav>
                                        <p:tav fmla="" tm="100000">
                                          <p:val>
                                            <p:strVal val="#ppt_h"/>
                                          </p:val>
                                        </p:tav>
                                      </p:tavLst>
                                    </p:anim>
                                  </p:childTnLst>
                                </p:cTn>
                              </p:par>
                            </p:childTnLst>
                          </p:cTn>
                        </p:par>
                        <p:par>
                          <p:cTn fill="hold">
                            <p:stCondLst>
                              <p:cond delay="3500"/>
                            </p:stCondLst>
                            <p:childTnLst>
                              <p:par>
                                <p:cTn fill="hold" nodeType="afterEffect" presetClass="entr" presetID="2" presetSubtype="4">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500"/>
                                        <p:tgtEl>
                                          <p:spTgt spid="171"/>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2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4"/>
          <p:cNvSpPr txBox="1"/>
          <p:nvPr>
            <p:ph idx="1" type="body"/>
          </p:nvPr>
        </p:nvSpPr>
        <p:spPr>
          <a:xfrm>
            <a:off x="3474546" y="4599302"/>
            <a:ext cx="8534400" cy="152714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3200"/>
              <a:buNone/>
            </a:pPr>
            <a:r>
              <a:rPr lang="cs-CZ" sz="4000">
                <a:solidFill>
                  <a:srgbClr val="FF0000"/>
                </a:solidFill>
                <a:latin typeface="Arial"/>
                <a:ea typeface="Arial"/>
                <a:cs typeface="Arial"/>
                <a:sym typeface="Arial"/>
              </a:rPr>
              <a:t>Naše tlumočnice</a:t>
            </a:r>
            <a:endParaRPr/>
          </a:p>
          <a:p>
            <a:pPr indent="0" lvl="0" marL="0" rtl="0" algn="l">
              <a:spcBef>
                <a:spcPts val="1400"/>
              </a:spcBef>
              <a:spcAft>
                <a:spcPts val="0"/>
              </a:spcAft>
              <a:buSzPts val="3200"/>
              <a:buNone/>
            </a:pPr>
            <a:r>
              <a:rPr lang="cs-CZ" sz="4000">
                <a:latin typeface="Arial"/>
                <a:ea typeface="Arial"/>
                <a:cs typeface="Arial"/>
                <a:sym typeface="Arial"/>
              </a:rPr>
              <a:t>Lenka Kanellia</a:t>
            </a:r>
            <a:endParaRPr sz="4000">
              <a:latin typeface="Arial"/>
              <a:ea typeface="Arial"/>
              <a:cs typeface="Arial"/>
              <a:sym typeface="Arial"/>
            </a:endParaRPr>
          </a:p>
        </p:txBody>
      </p:sp>
      <p:pic>
        <p:nvPicPr>
          <p:cNvPr id="178" name="Google Shape;178;p24"/>
          <p:cNvPicPr preferRelativeResize="0"/>
          <p:nvPr/>
        </p:nvPicPr>
        <p:blipFill rotWithShape="1">
          <a:blip r:embed="rId3">
            <a:alphaModFix/>
          </a:blip>
          <a:srcRect b="0" l="0" r="0" t="0"/>
          <a:stretch/>
        </p:blipFill>
        <p:spPr>
          <a:xfrm rot="5400000">
            <a:off x="7364652" y="1544344"/>
            <a:ext cx="5076950" cy="2855784"/>
          </a:xfrm>
          <a:prstGeom prst="rect">
            <a:avLst/>
          </a:prstGeom>
          <a:noFill/>
          <a:ln>
            <a:noFill/>
          </a:ln>
        </p:spPr>
      </p:pic>
      <p:pic>
        <p:nvPicPr>
          <p:cNvPr id="179" name="Google Shape;179;p24"/>
          <p:cNvPicPr preferRelativeResize="0"/>
          <p:nvPr/>
        </p:nvPicPr>
        <p:blipFill rotWithShape="1">
          <a:blip r:embed="rId4">
            <a:alphaModFix/>
          </a:blip>
          <a:srcRect b="0" l="54730" r="14302" t="39439"/>
          <a:stretch/>
        </p:blipFill>
        <p:spPr>
          <a:xfrm>
            <a:off x="770159" y="3274837"/>
            <a:ext cx="2592372" cy="2851607"/>
          </a:xfrm>
          <a:prstGeom prst="rect">
            <a:avLst/>
          </a:prstGeom>
          <a:noFill/>
          <a:ln>
            <a:noFill/>
          </a:ln>
        </p:spPr>
      </p:pic>
      <p:sp>
        <p:nvSpPr>
          <p:cNvPr id="180" name="Google Shape;180;p24"/>
          <p:cNvSpPr txBox="1"/>
          <p:nvPr/>
        </p:nvSpPr>
        <p:spPr>
          <a:xfrm>
            <a:off x="593889" y="493288"/>
            <a:ext cx="6986030" cy="1527142"/>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l">
              <a:spcBef>
                <a:spcPts val="0"/>
              </a:spcBef>
              <a:spcAft>
                <a:spcPts val="0"/>
              </a:spcAft>
              <a:buClr>
                <a:schemeClr val="lt1"/>
              </a:buClr>
              <a:buSzPct val="80000"/>
              <a:buFont typeface="Noto Sans Symbols"/>
              <a:buNone/>
            </a:pPr>
            <a:r>
              <a:rPr lang="cs-CZ" sz="4000" cap="none">
                <a:solidFill>
                  <a:srgbClr val="FF0000"/>
                </a:solidFill>
                <a:latin typeface="Arial"/>
                <a:ea typeface="Arial"/>
                <a:cs typeface="Arial"/>
                <a:sym typeface="Arial"/>
              </a:rPr>
              <a:t>Ředitelka a zároveň jediná učitelka mateřské školy</a:t>
            </a:r>
            <a:endParaRPr/>
          </a:p>
          <a:p>
            <a:pPr indent="0" lvl="0" marL="0" marR="0" rtl="0" algn="l">
              <a:spcBef>
                <a:spcPts val="1280"/>
              </a:spcBef>
              <a:spcAft>
                <a:spcPts val="0"/>
              </a:spcAft>
              <a:buClr>
                <a:schemeClr val="lt1"/>
              </a:buClr>
              <a:buSzPct val="80000"/>
              <a:buFont typeface="Noto Sans Symbols"/>
              <a:buNone/>
            </a:pPr>
            <a:r>
              <a:rPr lang="cs-CZ" sz="4000" cap="none">
                <a:solidFill>
                  <a:srgbClr val="0F486F"/>
                </a:solidFill>
                <a:latin typeface="Arial"/>
                <a:ea typeface="Arial"/>
                <a:cs typeface="Arial"/>
                <a:sym typeface="Arial"/>
              </a:rPr>
              <a:t>Natasa Dipla</a:t>
            </a:r>
            <a:endParaRPr sz="4000" cap="none">
              <a:solidFill>
                <a:srgbClr val="0F486F"/>
              </a:solidFill>
              <a:latin typeface="Arial"/>
              <a:ea typeface="Arial"/>
              <a:cs typeface="Arial"/>
              <a:sym typeface="Arial"/>
            </a:endParaRPr>
          </a:p>
        </p:txBody>
      </p:sp>
      <p:pic>
        <p:nvPicPr>
          <p:cNvPr id="181" name="Google Shape;181;p24"/>
          <p:cNvPicPr preferRelativeResize="0"/>
          <p:nvPr/>
        </p:nvPicPr>
        <p:blipFill rotWithShape="1">
          <a:blip r:embed="rId5">
            <a:alphaModFix/>
          </a:blip>
          <a:srcRect b="0" l="0" r="0" t="0"/>
          <a:stretch/>
        </p:blipFill>
        <p:spPr>
          <a:xfrm>
            <a:off x="4257847" y="1846450"/>
            <a:ext cx="3002096" cy="22515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20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idx="1" type="body"/>
          </p:nvPr>
        </p:nvSpPr>
        <p:spPr>
          <a:xfrm>
            <a:off x="690050" y="1118155"/>
            <a:ext cx="8534400" cy="219889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2240"/>
              <a:buNone/>
            </a:pPr>
            <a:r>
              <a:rPr lang="cs-CZ" sz="2800">
                <a:latin typeface="Arial"/>
                <a:ea typeface="Arial"/>
                <a:cs typeface="Arial"/>
                <a:sym typeface="Arial"/>
              </a:rPr>
              <a:t>V budově se nachází 4 třídy základní školy a jedna třída mateřské školy.</a:t>
            </a:r>
            <a:endParaRPr/>
          </a:p>
          <a:p>
            <a:pPr indent="0" lvl="0" marL="0" rtl="0" algn="l">
              <a:spcBef>
                <a:spcPts val="1160"/>
              </a:spcBef>
              <a:spcAft>
                <a:spcPts val="0"/>
              </a:spcAft>
              <a:buSzPts val="2240"/>
              <a:buNone/>
            </a:pPr>
            <a:r>
              <a:rPr lang="cs-CZ" sz="2800">
                <a:latin typeface="Arial"/>
                <a:ea typeface="Arial"/>
                <a:cs typeface="Arial"/>
                <a:sym typeface="Arial"/>
              </a:rPr>
              <a:t>Ve třídě je až 24 dětí a 90% z nich mluví odlišným mateřským jazykem.</a:t>
            </a:r>
            <a:endParaRPr/>
          </a:p>
          <a:p>
            <a:pPr indent="0" lvl="0" marL="0" rtl="0" algn="l">
              <a:spcBef>
                <a:spcPts val="1160"/>
              </a:spcBef>
              <a:spcAft>
                <a:spcPts val="0"/>
              </a:spcAft>
              <a:buSzPts val="2240"/>
              <a:buNone/>
            </a:pPr>
            <a:r>
              <a:rPr lang="cs-CZ" sz="2800">
                <a:latin typeface="Arial"/>
                <a:ea typeface="Arial"/>
                <a:cs typeface="Arial"/>
                <a:sym typeface="Arial"/>
              </a:rPr>
              <a:t>Třída má rozměry 6x5 m</a:t>
            </a:r>
            <a:endParaRPr/>
          </a:p>
        </p:txBody>
      </p:sp>
      <p:pic>
        <p:nvPicPr>
          <p:cNvPr id="187" name="Google Shape;187;p25"/>
          <p:cNvPicPr preferRelativeResize="0"/>
          <p:nvPr/>
        </p:nvPicPr>
        <p:blipFill rotWithShape="1">
          <a:blip r:embed="rId3">
            <a:alphaModFix/>
          </a:blip>
          <a:srcRect b="0" l="0" r="0" t="0"/>
          <a:stretch/>
        </p:blipFill>
        <p:spPr>
          <a:xfrm>
            <a:off x="5658127" y="3044517"/>
            <a:ext cx="6081566" cy="3420881"/>
          </a:xfrm>
          <a:prstGeom prst="rect">
            <a:avLst/>
          </a:prstGeom>
          <a:noFill/>
          <a:ln>
            <a:noFill/>
          </a:ln>
        </p:spPr>
      </p:pic>
      <p:pic>
        <p:nvPicPr>
          <p:cNvPr id="188" name="Google Shape;188;p25"/>
          <p:cNvPicPr preferRelativeResize="0"/>
          <p:nvPr/>
        </p:nvPicPr>
        <p:blipFill rotWithShape="1">
          <a:blip r:embed="rId4">
            <a:alphaModFix/>
          </a:blip>
          <a:srcRect b="0" l="0" r="0" t="0"/>
          <a:stretch/>
        </p:blipFill>
        <p:spPr>
          <a:xfrm>
            <a:off x="779928" y="3936403"/>
            <a:ext cx="3611765" cy="24078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0" st="0"/>
                                            </p:txEl>
                                          </p:spTgt>
                                        </p:tgtEl>
                                        <p:attrNameLst>
                                          <p:attrName>style.visibility</p:attrName>
                                        </p:attrNameLst>
                                      </p:cBhvr>
                                      <p:to>
                                        <p:strVal val="visible"/>
                                      </p:to>
                                    </p:set>
                                    <p:animEffect filter="fade" transition="in">
                                      <p:cBhvr>
                                        <p:cTn dur="2500"/>
                                        <p:tgtEl>
                                          <p:spTgt spid="1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1" st="1"/>
                                            </p:txEl>
                                          </p:spTgt>
                                        </p:tgtEl>
                                        <p:attrNameLst>
                                          <p:attrName>style.visibility</p:attrName>
                                        </p:attrNameLst>
                                      </p:cBhvr>
                                      <p:to>
                                        <p:strVal val="visible"/>
                                      </p:to>
                                    </p:set>
                                    <p:animEffect filter="fade" transition="in">
                                      <p:cBhvr>
                                        <p:cTn dur="2500"/>
                                        <p:tgtEl>
                                          <p:spTgt spid="1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2" st="2"/>
                                            </p:txEl>
                                          </p:spTgt>
                                        </p:tgtEl>
                                        <p:attrNameLst>
                                          <p:attrName>style.visibility</p:attrName>
                                        </p:attrNameLst>
                                      </p:cBhvr>
                                      <p:to>
                                        <p:strVal val="visible"/>
                                      </p:to>
                                    </p:set>
                                    <p:animEffect filter="fade" transition="in">
                                      <p:cBhvr>
                                        <p:cTn dur="2500"/>
                                        <p:tgtEl>
                                          <p:spTgt spid="186">
                                            <p:txEl>
                                              <p:pRg end="2" st="2"/>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2000"/>
                                        <p:tgtEl>
                                          <p:spTgt spid="187"/>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2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6"/>
          <p:cNvSpPr txBox="1"/>
          <p:nvPr>
            <p:ph type="title"/>
          </p:nvPr>
        </p:nvSpPr>
        <p:spPr>
          <a:xfrm>
            <a:off x="2086305" y="446686"/>
            <a:ext cx="8534400" cy="126141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rgbClr val="FF0000"/>
              </a:buClr>
              <a:buSzPts val="3200"/>
              <a:buFont typeface="Century Gothic"/>
              <a:buNone/>
            </a:pPr>
            <a:r>
              <a:rPr b="1" lang="cs-CZ">
                <a:solidFill>
                  <a:srgbClr val="FF0000"/>
                </a:solidFill>
              </a:rPr>
              <a:t>SEJDOU SE ZDE DĚTI Z RŮZNÝCH ZEMÍ. NEJČASTĚJI Z</a:t>
            </a:r>
            <a:endParaRPr/>
          </a:p>
        </p:txBody>
      </p:sp>
      <p:sp>
        <p:nvSpPr>
          <p:cNvPr id="194" name="Google Shape;194;p26"/>
          <p:cNvSpPr txBox="1"/>
          <p:nvPr>
            <p:ph idx="1" type="body"/>
          </p:nvPr>
        </p:nvSpPr>
        <p:spPr>
          <a:xfrm>
            <a:off x="594241" y="2347340"/>
            <a:ext cx="9475287" cy="399238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240"/>
              <a:buNone/>
            </a:pPr>
            <a:r>
              <a:rPr b="1" lang="cs-CZ" sz="2800">
                <a:latin typeface="Arial"/>
                <a:ea typeface="Arial"/>
                <a:cs typeface="Arial"/>
                <a:sym typeface="Arial"/>
              </a:rPr>
              <a:t>Bulharska                      Albánie                         Sýrie</a:t>
            </a:r>
            <a:endParaRPr/>
          </a:p>
          <a:p>
            <a:pPr indent="0" lvl="0" marL="0" rtl="0" algn="l">
              <a:spcBef>
                <a:spcPts val="1160"/>
              </a:spcBef>
              <a:spcAft>
                <a:spcPts val="0"/>
              </a:spcAft>
              <a:buSzPts val="2240"/>
              <a:buNone/>
            </a:pPr>
            <a:r>
              <a:t/>
            </a:r>
            <a:endParaRPr b="1" sz="2800">
              <a:latin typeface="Arial"/>
              <a:ea typeface="Arial"/>
              <a:cs typeface="Arial"/>
              <a:sym typeface="Arial"/>
            </a:endParaRPr>
          </a:p>
          <a:p>
            <a:pPr indent="0" lvl="0" marL="0" rtl="0" algn="l">
              <a:spcBef>
                <a:spcPts val="1160"/>
              </a:spcBef>
              <a:spcAft>
                <a:spcPts val="0"/>
              </a:spcAft>
              <a:buSzPts val="2240"/>
              <a:buNone/>
            </a:pPr>
            <a:r>
              <a:rPr b="1" lang="cs-CZ" sz="2800">
                <a:latin typeface="Arial"/>
                <a:ea typeface="Arial"/>
                <a:cs typeface="Arial"/>
                <a:sym typeface="Arial"/>
              </a:rPr>
              <a:t>Afghánistánu                Bangladéše                 Nigérie</a:t>
            </a:r>
            <a:endParaRPr/>
          </a:p>
          <a:p>
            <a:pPr indent="0" lvl="0" marL="0" rtl="0" algn="l">
              <a:spcBef>
                <a:spcPts val="1160"/>
              </a:spcBef>
              <a:spcAft>
                <a:spcPts val="0"/>
              </a:spcAft>
              <a:buSzPts val="2240"/>
              <a:buNone/>
            </a:pPr>
            <a:r>
              <a:t/>
            </a:r>
            <a:endParaRPr b="1" sz="2800">
              <a:latin typeface="Arial"/>
              <a:ea typeface="Arial"/>
              <a:cs typeface="Arial"/>
              <a:sym typeface="Arial"/>
            </a:endParaRPr>
          </a:p>
          <a:p>
            <a:pPr indent="0" lvl="0" marL="0" rtl="0" algn="l">
              <a:spcBef>
                <a:spcPts val="1160"/>
              </a:spcBef>
              <a:spcAft>
                <a:spcPts val="0"/>
              </a:spcAft>
              <a:buSzPts val="2240"/>
              <a:buNone/>
            </a:pPr>
            <a:r>
              <a:rPr b="1" lang="cs-CZ" sz="2800">
                <a:latin typeface="Arial"/>
                <a:ea typeface="Arial"/>
                <a:cs typeface="Arial"/>
                <a:sym typeface="Arial"/>
              </a:rPr>
              <a:t>Konga                            Egypta                        Rumunska</a:t>
            </a:r>
            <a:endParaRPr/>
          </a:p>
        </p:txBody>
      </p:sp>
      <p:pic>
        <p:nvPicPr>
          <p:cNvPr id="195" name="Google Shape;195;p26"/>
          <p:cNvPicPr preferRelativeResize="0"/>
          <p:nvPr/>
        </p:nvPicPr>
        <p:blipFill rotWithShape="1">
          <a:blip r:embed="rId3">
            <a:alphaModFix/>
          </a:blip>
          <a:srcRect b="15496" l="10273" r="9823" t="12347"/>
          <a:stretch/>
        </p:blipFill>
        <p:spPr>
          <a:xfrm>
            <a:off x="2810625" y="2030619"/>
            <a:ext cx="1150070" cy="735291"/>
          </a:xfrm>
          <a:prstGeom prst="rect">
            <a:avLst/>
          </a:prstGeom>
          <a:noFill/>
          <a:ln>
            <a:noFill/>
          </a:ln>
        </p:spPr>
      </p:pic>
      <p:pic>
        <p:nvPicPr>
          <p:cNvPr descr="Vlajka Albánie – Regionální geografie Evropy" id="196" name="Google Shape;196;p26"/>
          <p:cNvPicPr preferRelativeResize="0"/>
          <p:nvPr/>
        </p:nvPicPr>
        <p:blipFill rotWithShape="1">
          <a:blip r:embed="rId4">
            <a:alphaModFix/>
          </a:blip>
          <a:srcRect b="0" l="0" r="0" t="0"/>
          <a:stretch/>
        </p:blipFill>
        <p:spPr>
          <a:xfrm>
            <a:off x="6189681" y="2029854"/>
            <a:ext cx="1282046" cy="735291"/>
          </a:xfrm>
          <a:prstGeom prst="rect">
            <a:avLst/>
          </a:prstGeom>
          <a:noFill/>
          <a:ln>
            <a:noFill/>
          </a:ln>
        </p:spPr>
      </p:pic>
      <p:pic>
        <p:nvPicPr>
          <p:cNvPr descr="Syrská vlajka | Statnivlajky.cz" id="197" name="Google Shape;197;p26"/>
          <p:cNvPicPr preferRelativeResize="0"/>
          <p:nvPr/>
        </p:nvPicPr>
        <p:blipFill rotWithShape="1">
          <a:blip r:embed="rId5">
            <a:alphaModFix/>
          </a:blip>
          <a:srcRect b="0" l="0" r="0" t="0"/>
          <a:stretch/>
        </p:blipFill>
        <p:spPr>
          <a:xfrm>
            <a:off x="9574408" y="2090860"/>
            <a:ext cx="1096013" cy="733332"/>
          </a:xfrm>
          <a:prstGeom prst="rect">
            <a:avLst/>
          </a:prstGeom>
          <a:noFill/>
          <a:ln>
            <a:noFill/>
          </a:ln>
        </p:spPr>
      </p:pic>
      <p:pic>
        <p:nvPicPr>
          <p:cNvPr descr="Afghánistán státní vlajka - libea.cz" id="198" name="Google Shape;198;p26"/>
          <p:cNvPicPr preferRelativeResize="0"/>
          <p:nvPr/>
        </p:nvPicPr>
        <p:blipFill rotWithShape="1">
          <a:blip r:embed="rId6">
            <a:alphaModFix/>
          </a:blip>
          <a:srcRect b="0" l="0" r="0" t="0"/>
          <a:stretch/>
        </p:blipFill>
        <p:spPr>
          <a:xfrm>
            <a:off x="2823228" y="3167545"/>
            <a:ext cx="1137467" cy="759710"/>
          </a:xfrm>
          <a:prstGeom prst="rect">
            <a:avLst/>
          </a:prstGeom>
          <a:noFill/>
          <a:ln>
            <a:noFill/>
          </a:ln>
        </p:spPr>
      </p:pic>
      <p:pic>
        <p:nvPicPr>
          <p:cNvPr descr="Bangladéšská vlajka | Statnivlajky.cz" id="199" name="Google Shape;199;p26"/>
          <p:cNvPicPr preferRelativeResize="0"/>
          <p:nvPr/>
        </p:nvPicPr>
        <p:blipFill rotWithShape="1">
          <a:blip r:embed="rId7">
            <a:alphaModFix/>
          </a:blip>
          <a:srcRect b="0" l="0" r="0" t="0"/>
          <a:stretch/>
        </p:blipFill>
        <p:spPr>
          <a:xfrm>
            <a:off x="6189681" y="3156032"/>
            <a:ext cx="1245859" cy="747515"/>
          </a:xfrm>
          <a:prstGeom prst="rect">
            <a:avLst/>
          </a:prstGeom>
          <a:noFill/>
          <a:ln>
            <a:noFill/>
          </a:ln>
        </p:spPr>
      </p:pic>
      <p:pic>
        <p:nvPicPr>
          <p:cNvPr descr="vlajka Nigerie" id="200" name="Google Shape;200;p26"/>
          <p:cNvPicPr preferRelativeResize="0"/>
          <p:nvPr/>
        </p:nvPicPr>
        <p:blipFill rotWithShape="1">
          <a:blip r:embed="rId8">
            <a:alphaModFix/>
          </a:blip>
          <a:srcRect b="0" l="0" r="0" t="0"/>
          <a:stretch/>
        </p:blipFill>
        <p:spPr>
          <a:xfrm>
            <a:off x="9582790" y="3251180"/>
            <a:ext cx="1147726" cy="772122"/>
          </a:xfrm>
          <a:prstGeom prst="rect">
            <a:avLst/>
          </a:prstGeom>
          <a:noFill/>
          <a:ln>
            <a:noFill/>
          </a:ln>
        </p:spPr>
      </p:pic>
      <p:pic>
        <p:nvPicPr>
          <p:cNvPr descr="vlajka Kongo" id="201" name="Google Shape;201;p26"/>
          <p:cNvPicPr preferRelativeResize="0"/>
          <p:nvPr/>
        </p:nvPicPr>
        <p:blipFill rotWithShape="1">
          <a:blip r:embed="rId9">
            <a:alphaModFix/>
          </a:blip>
          <a:srcRect b="0" l="0" r="0" t="0"/>
          <a:stretch/>
        </p:blipFill>
        <p:spPr>
          <a:xfrm>
            <a:off x="2810624" y="4478308"/>
            <a:ext cx="1150071" cy="811815"/>
          </a:xfrm>
          <a:prstGeom prst="rect">
            <a:avLst/>
          </a:prstGeom>
          <a:noFill/>
          <a:ln>
            <a:noFill/>
          </a:ln>
        </p:spPr>
      </p:pic>
      <p:pic>
        <p:nvPicPr>
          <p:cNvPr descr="Egypt státní vlajka - libea.cz" id="202" name="Google Shape;202;p26"/>
          <p:cNvPicPr preferRelativeResize="0"/>
          <p:nvPr/>
        </p:nvPicPr>
        <p:blipFill rotWithShape="1">
          <a:blip r:embed="rId10">
            <a:alphaModFix/>
          </a:blip>
          <a:srcRect b="0" l="0" r="0" t="0"/>
          <a:stretch/>
        </p:blipFill>
        <p:spPr>
          <a:xfrm>
            <a:off x="6225868" y="4426733"/>
            <a:ext cx="1245859" cy="830573"/>
          </a:xfrm>
          <a:prstGeom prst="rect">
            <a:avLst/>
          </a:prstGeom>
          <a:noFill/>
          <a:ln>
            <a:noFill/>
          </a:ln>
        </p:spPr>
      </p:pic>
      <p:pic>
        <p:nvPicPr>
          <p:cNvPr descr="Vlajka Rumunsko o velikosti 90 x 150 cm - Army-Eshop &amp; prodej vlajek" id="203" name="Google Shape;203;p26"/>
          <p:cNvPicPr preferRelativeResize="0"/>
          <p:nvPr/>
        </p:nvPicPr>
        <p:blipFill rotWithShape="1">
          <a:blip r:embed="rId11">
            <a:alphaModFix/>
          </a:blip>
          <a:srcRect b="18365" l="15988" r="15447" t="20417"/>
          <a:stretch/>
        </p:blipFill>
        <p:spPr>
          <a:xfrm>
            <a:off x="9582790" y="4507849"/>
            <a:ext cx="1165194" cy="7822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7"/>
          <p:cNvSpPr txBox="1"/>
          <p:nvPr>
            <p:ph type="title"/>
          </p:nvPr>
        </p:nvSpPr>
        <p:spPr>
          <a:xfrm>
            <a:off x="751477" y="719668"/>
            <a:ext cx="10058400" cy="2743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Arial"/>
              <a:buNone/>
            </a:pP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PANÍ ŘEDITELKA  VYCHÁZÍ PŘI VEDENÍ DĚTÍ Z </a:t>
            </a:r>
            <a:r>
              <a:rPr b="1" lang="cs-CZ" sz="2800">
                <a:solidFill>
                  <a:srgbClr val="FF0000"/>
                </a:solidFill>
                <a:latin typeface="Arial"/>
                <a:ea typeface="Arial"/>
                <a:cs typeface="Arial"/>
                <a:sym typeface="Arial"/>
              </a:rPr>
              <a:t>FREINETOVSKÉ ŠKOLY</a:t>
            </a:r>
            <a:r>
              <a:rPr b="1" lang="cs-CZ" sz="2800">
                <a:solidFill>
                  <a:schemeClr val="dk1"/>
                </a:solidFill>
                <a:latin typeface="Arial"/>
                <a:ea typeface="Arial"/>
                <a:cs typeface="Arial"/>
                <a:sym typeface="Arial"/>
              </a:rPr>
              <a:t>, KTERÁ JE JEDNÍM Z </a:t>
            </a:r>
            <a:r>
              <a:rPr b="1" lang="cs-CZ" sz="2800" u="sng">
                <a:solidFill>
                  <a:schemeClr val="hlink"/>
                </a:solidFill>
                <a:latin typeface="Arial"/>
                <a:ea typeface="Arial"/>
                <a:cs typeface="Arial"/>
                <a:sym typeface="Arial"/>
                <a:hlinkClick r:id="rId3"/>
              </a:rPr>
              <a:t>ALTERNATIVNÍCH, PEDAGOGICKÝCH SMĚRŮ</a:t>
            </a:r>
            <a:r>
              <a:rPr b="1" lang="cs-CZ" sz="2800">
                <a:solidFill>
                  <a:schemeClr val="dk1"/>
                </a:solidFill>
                <a:latin typeface="Arial"/>
                <a:ea typeface="Arial"/>
                <a:cs typeface="Arial"/>
                <a:sym typeface="Arial"/>
              </a:rPr>
              <a:t>. </a:t>
            </a:r>
            <a:br>
              <a:rPr b="1" lang="cs-CZ" sz="2800">
                <a:solidFill>
                  <a:schemeClr val="dk1"/>
                </a:solidFill>
                <a:latin typeface="Arial"/>
                <a:ea typeface="Arial"/>
                <a:cs typeface="Arial"/>
                <a:sym typeface="Arial"/>
              </a:rPr>
            </a:br>
            <a:br>
              <a:rPr b="1" lang="cs-CZ" sz="2800">
                <a:solidFill>
                  <a:schemeClr val="dk1"/>
                </a:solidFill>
                <a:latin typeface="Arial"/>
                <a:ea typeface="Arial"/>
                <a:cs typeface="Arial"/>
                <a:sym typeface="Arial"/>
              </a:rPr>
            </a:br>
            <a:r>
              <a:rPr b="1" lang="cs-CZ" sz="2800">
                <a:solidFill>
                  <a:schemeClr val="dk1"/>
                </a:solidFill>
                <a:latin typeface="Arial"/>
                <a:ea typeface="Arial"/>
                <a:cs typeface="Arial"/>
                <a:sym typeface="Arial"/>
              </a:rPr>
              <a:t>ZAKLADATEL, FRANCOUZSKÝ UČITEL A TEORETIK PRACOVNÍCH ŠKOL </a:t>
            </a:r>
            <a:r>
              <a:rPr b="1" lang="cs-CZ" sz="2800" u="sng">
                <a:solidFill>
                  <a:schemeClr val="hlink"/>
                </a:solidFill>
                <a:latin typeface="Arial"/>
                <a:ea typeface="Arial"/>
                <a:cs typeface="Arial"/>
                <a:sym typeface="Arial"/>
                <a:hlinkClick r:id="rId4"/>
              </a:rPr>
              <a:t>CÉLESTIN FREINET</a:t>
            </a:r>
            <a:r>
              <a:rPr b="1" lang="cs-CZ" sz="2800">
                <a:solidFill>
                  <a:schemeClr val="dk1"/>
                </a:solidFill>
                <a:latin typeface="Arial"/>
                <a:ea typeface="Arial"/>
                <a:cs typeface="Arial"/>
                <a:sym typeface="Arial"/>
              </a:rPr>
              <a:t> (1896–1966) VYPRACOVAL KONCEPCI, PODLE KTERÉ SE </a:t>
            </a:r>
            <a:r>
              <a:rPr b="1" lang="cs-CZ" sz="2800" u="sng">
                <a:solidFill>
                  <a:schemeClr val="hlink"/>
                </a:solidFill>
                <a:latin typeface="Arial"/>
                <a:ea typeface="Arial"/>
                <a:cs typeface="Arial"/>
                <a:sym typeface="Arial"/>
                <a:hlinkClick r:id="rId5"/>
              </a:rPr>
              <a:t>TŘÍDA</a:t>
            </a:r>
            <a:r>
              <a:rPr b="1" lang="cs-CZ" sz="2800">
                <a:solidFill>
                  <a:schemeClr val="dk1"/>
                </a:solidFill>
                <a:latin typeface="Arial"/>
                <a:ea typeface="Arial"/>
                <a:cs typeface="Arial"/>
                <a:sym typeface="Arial"/>
              </a:rPr>
              <a:t> MÁ VYBAVIT RŮZNÝMI POMŮCKAMI A PRACOVNÍMI KOUTY, VE KTERÝCH SE DĚTI MOHOU INDIVIDUÁLNĚ NEBO VE SKUPINÁCH VĚNOVAT ČINNOSTEM V OBLASTI </a:t>
            </a:r>
            <a:r>
              <a:rPr b="1" lang="cs-CZ" sz="2800" u="sng">
                <a:solidFill>
                  <a:schemeClr val="hlink"/>
                </a:solidFill>
                <a:latin typeface="Arial"/>
                <a:ea typeface="Arial"/>
                <a:cs typeface="Arial"/>
                <a:sym typeface="Arial"/>
                <a:hlinkClick r:id="rId6"/>
              </a:rPr>
              <a:t>PŘÍRODNÍCH VĚD</a:t>
            </a:r>
            <a:r>
              <a:rPr b="1" lang="cs-CZ" sz="2800">
                <a:solidFill>
                  <a:schemeClr val="dk1"/>
                </a:solidFill>
                <a:latin typeface="Arial"/>
                <a:ea typeface="Arial"/>
                <a:cs typeface="Arial"/>
                <a:sym typeface="Arial"/>
              </a:rPr>
              <a:t>, </a:t>
            </a:r>
            <a:r>
              <a:rPr b="1" lang="cs-CZ" sz="2800" u="sng">
                <a:solidFill>
                  <a:schemeClr val="hlink"/>
                </a:solidFill>
                <a:latin typeface="Arial"/>
                <a:ea typeface="Arial"/>
                <a:cs typeface="Arial"/>
                <a:sym typeface="Arial"/>
                <a:hlinkClick r:id="rId7"/>
              </a:rPr>
              <a:t>TECHNIKY</a:t>
            </a:r>
            <a:r>
              <a:rPr b="1" lang="cs-CZ" sz="2800">
                <a:solidFill>
                  <a:schemeClr val="dk1"/>
                </a:solidFill>
                <a:latin typeface="Arial"/>
                <a:ea typeface="Arial"/>
                <a:cs typeface="Arial"/>
                <a:sym typeface="Arial"/>
              </a:rPr>
              <a:t>, DOMÁCÍ PRÁCE, UMĚLECKÉ TVORBĚ ČI JAZYKOVÉ KOMUNIKACI. TYTO ŠKOLY JSOU NEJVÍCE ROZŠÍŘENY VE </a:t>
            </a:r>
            <a:r>
              <a:rPr b="1" lang="cs-CZ" sz="2800" u="sng">
                <a:solidFill>
                  <a:schemeClr val="hlink"/>
                </a:solidFill>
                <a:latin typeface="Arial"/>
                <a:ea typeface="Arial"/>
                <a:cs typeface="Arial"/>
                <a:sym typeface="Arial"/>
                <a:hlinkClick r:id="rId8"/>
              </a:rPr>
              <a:t>FRANCII</a:t>
            </a:r>
            <a:r>
              <a:rPr b="1" lang="cs-CZ" sz="2800">
                <a:solidFill>
                  <a:schemeClr val="dk1"/>
                </a:solidFill>
                <a:latin typeface="Arial"/>
                <a:ea typeface="Arial"/>
                <a:cs typeface="Arial"/>
                <a:sym typeface="Arial"/>
              </a:rPr>
              <a:t>, </a:t>
            </a:r>
            <a:r>
              <a:rPr b="1" lang="cs-CZ" sz="2800" u="sng">
                <a:solidFill>
                  <a:schemeClr val="hlink"/>
                </a:solidFill>
                <a:latin typeface="Arial"/>
                <a:ea typeface="Arial"/>
                <a:cs typeface="Arial"/>
                <a:sym typeface="Arial"/>
                <a:hlinkClick r:id="rId9"/>
              </a:rPr>
              <a:t>BELGII</a:t>
            </a:r>
            <a:r>
              <a:rPr b="1" lang="cs-CZ" sz="2800">
                <a:solidFill>
                  <a:schemeClr val="dk1"/>
                </a:solidFill>
                <a:latin typeface="Arial"/>
                <a:ea typeface="Arial"/>
                <a:cs typeface="Arial"/>
                <a:sym typeface="Arial"/>
              </a:rPr>
              <a:t> A </a:t>
            </a:r>
            <a:r>
              <a:rPr b="1" lang="cs-CZ" sz="2800" u="sng">
                <a:solidFill>
                  <a:schemeClr val="hlink"/>
                </a:solidFill>
                <a:latin typeface="Arial"/>
                <a:ea typeface="Arial"/>
                <a:cs typeface="Arial"/>
                <a:sym typeface="Arial"/>
                <a:hlinkClick r:id="rId10"/>
              </a:rPr>
              <a:t>NIZOZEMSKU</a:t>
            </a:r>
            <a:r>
              <a:rPr b="1" lang="cs-CZ" sz="2800">
                <a:solidFill>
                  <a:schemeClr val="dk1"/>
                </a:solidFill>
                <a:latin typeface="Arial"/>
                <a:ea typeface="Arial"/>
                <a:cs typeface="Arial"/>
                <a:sym typeface="Arial"/>
              </a:rPr>
              <a:t>. </a:t>
            </a:r>
            <a:br>
              <a:rPr b="1" lang="cs-CZ" sz="2800">
                <a:solidFill>
                  <a:schemeClr val="dk1"/>
                </a:solidFill>
                <a:latin typeface="Arial"/>
                <a:ea typeface="Arial"/>
                <a:cs typeface="Arial"/>
                <a:sym typeface="Arial"/>
              </a:rPr>
            </a:br>
            <a:endParaRPr b="1" sz="2800">
              <a:solidFill>
                <a:schemeClr val="dk1"/>
              </a:solidFill>
              <a:latin typeface="Arial"/>
              <a:ea typeface="Arial"/>
              <a:cs typeface="Arial"/>
              <a:sym typeface="Arial"/>
            </a:endParaRPr>
          </a:p>
        </p:txBody>
      </p:sp>
      <p:pic>
        <p:nvPicPr>
          <p:cNvPr id="209" name="Google Shape;209;p27"/>
          <p:cNvPicPr preferRelativeResize="0"/>
          <p:nvPr/>
        </p:nvPicPr>
        <p:blipFill rotWithShape="1">
          <a:blip r:embed="rId11">
            <a:alphaModFix/>
          </a:blip>
          <a:srcRect b="0" l="0" r="0" t="0"/>
          <a:stretch/>
        </p:blipFill>
        <p:spPr>
          <a:xfrm>
            <a:off x="10282832" y="1280972"/>
            <a:ext cx="1472165" cy="21818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1250"/>
                                        <p:tgtEl>
                                          <p:spTgt spid="2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Řez">
  <a:themeElements>
    <a:clrScheme name="Řez">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