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0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076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1-25T15:58:21.063">
    <p:pos x="6000" y="0"/>
    <p:text>-dana petráková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" type="body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type="title"/>
          </p:nvPr>
        </p:nvSpPr>
        <p:spPr>
          <a:xfrm>
            <a:off x="508001" y="1123953"/>
            <a:ext cx="2890896" cy="958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rebuchet MS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" type="body"/>
          </p:nvPr>
        </p:nvSpPr>
        <p:spPr>
          <a:xfrm>
            <a:off x="3570346" y="386193"/>
            <a:ext cx="3385156" cy="4144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2" type="body"/>
          </p:nvPr>
        </p:nvSpPr>
        <p:spPr>
          <a:xfrm>
            <a:off x="508001" y="2082802"/>
            <a:ext cx="2890896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90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9pPr>
          </a:lstStyle>
          <a:p/>
        </p:txBody>
      </p:sp>
      <p:sp>
        <p:nvSpPr>
          <p:cNvPr id="89" name="Google Shape;89;p11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508001" y="3600450"/>
            <a:ext cx="64475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b="0"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/>
          <p:nvPr>
            <p:ph idx="2" type="pic"/>
          </p:nvPr>
        </p:nvSpPr>
        <p:spPr>
          <a:xfrm>
            <a:off x="508001" y="457200"/>
            <a:ext cx="6447501" cy="2884289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2"/>
          <p:cNvSpPr txBox="1"/>
          <p:nvPr>
            <p:ph idx="1" type="body"/>
          </p:nvPr>
        </p:nvSpPr>
        <p:spPr>
          <a:xfrm>
            <a:off x="508001" y="4025504"/>
            <a:ext cx="6447500" cy="505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9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9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600"/>
              <a:buNone/>
              <a:defRPr sz="7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540"/>
              <a:buNone/>
              <a:defRPr sz="675"/>
            </a:lvl9pPr>
          </a:lstStyle>
          <a:p/>
        </p:txBody>
      </p:sp>
      <p:sp>
        <p:nvSpPr>
          <p:cNvPr id="96" name="Google Shape;96;p12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 popisek">
  <p:cSld name="Název a popise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>
            <p:ph type="title"/>
          </p:nvPr>
        </p:nvSpPr>
        <p:spPr>
          <a:xfrm>
            <a:off x="508001" y="457200"/>
            <a:ext cx="6447501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508001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" name="Google Shape;102;p13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ce s popiskem">
  <p:cSld name="Citace s popiskem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title"/>
          </p:nvPr>
        </p:nvSpPr>
        <p:spPr>
          <a:xfrm>
            <a:off x="698500" y="457200"/>
            <a:ext cx="6070601" cy="226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" type="body"/>
          </p:nvPr>
        </p:nvSpPr>
        <p:spPr>
          <a:xfrm>
            <a:off x="1024604" y="2724150"/>
            <a:ext cx="5418393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840"/>
              <a:buFont typeface="Trebuchet MS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2" type="body"/>
          </p:nvPr>
        </p:nvSpPr>
        <p:spPr>
          <a:xfrm>
            <a:off x="508001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05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menovka">
  <p:cSld name="Jmenovka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508001" y="1448991"/>
            <a:ext cx="6447501" cy="19465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5"/>
          <p:cNvSpPr txBox="1"/>
          <p:nvPr>
            <p:ph idx="1" type="body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5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menovka s citací">
  <p:cSld name="Jmenovka s citací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type="title"/>
          </p:nvPr>
        </p:nvSpPr>
        <p:spPr>
          <a:xfrm>
            <a:off x="698500" y="457200"/>
            <a:ext cx="6070601" cy="226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507999" y="3009900"/>
            <a:ext cx="6447502" cy="3856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44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840"/>
              <a:buFont typeface="Trebuchet MS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2" type="body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vda nebo nepravda">
  <p:cSld name="Pravda nebo nepravda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>
            <p:ph type="title"/>
          </p:nvPr>
        </p:nvSpPr>
        <p:spPr>
          <a:xfrm>
            <a:off x="514350" y="457200"/>
            <a:ext cx="6441152" cy="226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507999" y="3009900"/>
            <a:ext cx="6447502" cy="3856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44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840"/>
              <a:buFont typeface="Trebuchet MS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720"/>
              <a:buFont typeface="Trebuchet MS"/>
              <a:buNone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2" type="body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8"/>
          <p:cNvSpPr txBox="1"/>
          <p:nvPr>
            <p:ph idx="1" type="body"/>
          </p:nvPr>
        </p:nvSpPr>
        <p:spPr>
          <a:xfrm rot="5400000">
            <a:off x="2276462" y="-148019"/>
            <a:ext cx="2910580" cy="6447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 rot="5400000">
            <a:off x="4495739" y="1937216"/>
            <a:ext cx="3938588" cy="978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9"/>
          <p:cNvSpPr txBox="1"/>
          <p:nvPr>
            <p:ph idx="1" type="body"/>
          </p:nvPr>
        </p:nvSpPr>
        <p:spPr>
          <a:xfrm rot="5400000">
            <a:off x="1186264" y="-221062"/>
            <a:ext cx="3938588" cy="529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5" name="Google Shape;145;p19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9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1007700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1" name="Google Shape;31;p3"/>
          <p:cNvSpPr txBox="1"/>
          <p:nvPr>
            <p:ph idx="2" type="body"/>
          </p:nvPr>
        </p:nvSpPr>
        <p:spPr>
          <a:xfrm>
            <a:off x="3577989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508001" y="2025651"/>
            <a:ext cx="6447501" cy="13699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 b="0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508001" y="3395586"/>
            <a:ext cx="6447501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 half">
  <p:cSld name="Title + 1 column + image half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702900" y="1445600"/>
            <a:ext cx="3915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1006800" y="2268300"/>
            <a:ext cx="3611400" cy="2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indent="-355600" lvl="1" marL="914400" algn="l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sz="675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54" name="Google Shape;54;p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" name="Google Shape;55;p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6" name="Google Shape;56;p8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57" name="Google Shape;57;p8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58" name="Google Shape;58;p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60" name="Google Shape;60;p8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61" name="Google Shape;61;p8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62" name="Google Shape;62;p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8"/>
          <p:cNvSpPr txBox="1"/>
          <p:nvPr>
            <p:ph type="ctrTitle"/>
          </p:nvPr>
        </p:nvSpPr>
        <p:spPr>
          <a:xfrm>
            <a:off x="1130300" y="1803400"/>
            <a:ext cx="5825202" cy="1234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Trebuchet MS"/>
              <a:buNone/>
              <a:defRPr sz="405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" type="subTitle"/>
          </p:nvPr>
        </p:nvSpPr>
        <p:spPr>
          <a:xfrm>
            <a:off x="1130300" y="3038125"/>
            <a:ext cx="5825202" cy="822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750"/>
              </a:spcBef>
              <a:spcAft>
                <a:spcPts val="0"/>
              </a:spcAft>
              <a:buSzPts val="108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50"/>
              </a:spcBef>
              <a:spcAft>
                <a:spcPts val="0"/>
              </a:spcAft>
              <a:buSzPts val="8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50"/>
              </a:spcBef>
              <a:spcAft>
                <a:spcPts val="0"/>
              </a:spcAft>
              <a:buSzPts val="72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08001" y="1620442"/>
            <a:ext cx="3138026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2" type="body"/>
          </p:nvPr>
        </p:nvSpPr>
        <p:spPr>
          <a:xfrm>
            <a:off x="3817477" y="1620442"/>
            <a:ext cx="3138026" cy="2910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506809" y="1620737"/>
            <a:ext cx="3139217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440"/>
              <a:buNone/>
              <a:defRPr b="0" sz="18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080"/>
              <a:buNone/>
              <a:defRPr b="1" sz="13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9pPr>
          </a:lstStyle>
          <a:p/>
        </p:txBody>
      </p:sp>
      <p:sp>
        <p:nvSpPr>
          <p:cNvPr id="79" name="Google Shape;79;p10"/>
          <p:cNvSpPr txBox="1"/>
          <p:nvPr>
            <p:ph idx="2" type="body"/>
          </p:nvPr>
        </p:nvSpPr>
        <p:spPr>
          <a:xfrm>
            <a:off x="506809" y="2052934"/>
            <a:ext cx="3139217" cy="247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3" type="body"/>
          </p:nvPr>
        </p:nvSpPr>
        <p:spPr>
          <a:xfrm>
            <a:off x="3816287" y="1620737"/>
            <a:ext cx="3139214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440"/>
              <a:buNone/>
              <a:defRPr b="0" sz="18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080"/>
              <a:buNone/>
              <a:defRPr b="1" sz="13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960"/>
              <a:buNone/>
              <a:defRPr b="1" sz="1200"/>
            </a:lvl9pPr>
          </a:lstStyle>
          <a:p/>
        </p:txBody>
      </p:sp>
      <p:sp>
        <p:nvSpPr>
          <p:cNvPr id="81" name="Google Shape;81;p10"/>
          <p:cNvSpPr txBox="1"/>
          <p:nvPr>
            <p:ph idx="4" type="body"/>
          </p:nvPr>
        </p:nvSpPr>
        <p:spPr>
          <a:xfrm>
            <a:off x="3816288" y="2052934"/>
            <a:ext cx="3139213" cy="247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►"/>
              <a:defRPr b="0" i="0" sz="135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►"/>
              <a:defRPr b="0" i="0" sz="105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75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75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Trebuchet MS"/>
              <a:buNone/>
              <a:defRPr b="0" i="0" sz="675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reditelka@msbolonska.cz" TargetMode="External"/><Relationship Id="rId4" Type="http://schemas.openxmlformats.org/officeDocument/2006/relationships/hyperlink" Target="http://www.msbolonska.cz/" TargetMode="External"/><Relationship Id="rId5" Type="http://schemas.openxmlformats.org/officeDocument/2006/relationships/hyperlink" Target="http://www.facebook/" TargetMode="External"/><Relationship Id="rId6" Type="http://schemas.openxmlformats.org/officeDocument/2006/relationships/image" Target="../media/image30.jp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1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21.jpg"/><Relationship Id="rId5" Type="http://schemas.openxmlformats.org/officeDocument/2006/relationships/image" Target="../media/image12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31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cs-CZ"/>
              <a:t>Grant: Přírodní zahrada</a:t>
            </a:r>
            <a:endParaRPr/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1" y="467022"/>
            <a:ext cx="5357813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69559"/>
            <a:ext cx="3316204" cy="442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633" y="383261"/>
            <a:ext cx="3316204" cy="4421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type="title"/>
          </p:nvPr>
        </p:nvSpPr>
        <p:spPr>
          <a:xfrm>
            <a:off x="318837" y="3976436"/>
            <a:ext cx="8571162" cy="101065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cs-CZ"/>
              <a:t>Co paní kuchařky nespotřebují, dá se na kompost                 </a:t>
            </a:r>
            <a:br>
              <a:rPr lang="cs-CZ"/>
            </a:br>
            <a:r>
              <a:rPr lang="cs-CZ"/>
              <a:t>                                  ☺</a:t>
            </a:r>
            <a:endParaRPr/>
          </a:p>
        </p:txBody>
      </p:sp>
      <p:sp>
        <p:nvSpPr>
          <p:cNvPr id="240" name="Google Shape;240;p30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030" y="523374"/>
            <a:ext cx="5865395" cy="3299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4081301" y="852612"/>
            <a:ext cx="3246345" cy="26520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cs-CZ"/>
              <a:t>Když je horko, napumpujeme si do korýtek vodu, se kterou si můžeme hrát a zalévat květiny.</a:t>
            </a:r>
            <a:endParaRPr/>
          </a:p>
        </p:txBody>
      </p:sp>
      <p:sp>
        <p:nvSpPr>
          <p:cNvPr id="247" name="Google Shape;247;p31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016" y="203645"/>
            <a:ext cx="3246345" cy="432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type="title"/>
          </p:nvPr>
        </p:nvSpPr>
        <p:spPr>
          <a:xfrm>
            <a:off x="963152" y="4058908"/>
            <a:ext cx="6384003" cy="14919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</a:pPr>
            <a:r>
              <a:rPr lang="cs-CZ"/>
              <a:t>     Hmatové chodníčky někdy i 									trochu bolí ☺</a:t>
            </a:r>
            <a:br>
              <a:rPr lang="cs-CZ"/>
            </a:br>
            <a:endParaRPr/>
          </a:p>
        </p:txBody>
      </p:sp>
      <p:sp>
        <p:nvSpPr>
          <p:cNvPr id="254" name="Google Shape;254;p32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152" y="338634"/>
            <a:ext cx="2598821" cy="346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338634"/>
            <a:ext cx="2598822" cy="346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622263" y="3519137"/>
            <a:ext cx="6447501" cy="13699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cs-CZ"/>
              <a:t>Na zahradě nám také rostou vzácné druhy stromů – například „Kapičkovník obecný“</a:t>
            </a:r>
            <a:endParaRPr/>
          </a:p>
        </p:txBody>
      </p:sp>
      <p:sp>
        <p:nvSpPr>
          <p:cNvPr id="262" name="Google Shape;262;p33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911" y="190173"/>
            <a:ext cx="2404059" cy="320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6741" y="190174"/>
            <a:ext cx="2404059" cy="320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457200" y="391026"/>
            <a:ext cx="3699712" cy="50331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</a:pPr>
            <a:r>
              <a:rPr lang="cs-CZ" sz="3200"/>
              <a:t> KDE NÁS NAJDETE?</a:t>
            </a:r>
            <a:endParaRPr sz="3200"/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656700" y="1762158"/>
            <a:ext cx="4029545" cy="2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cs-CZ" sz="2000"/>
              <a:t>Adresa:  </a:t>
            </a:r>
            <a:r>
              <a:rPr lang="cs-CZ" sz="2000"/>
              <a:t>Boloňská 313 - Praha 10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b="1" lang="cs-CZ" sz="2000"/>
              <a:t>Tel.:       </a:t>
            </a:r>
            <a:r>
              <a:rPr lang="cs-CZ" sz="2000"/>
              <a:t>271 960 801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b="1" lang="cs-CZ" sz="2000"/>
              <a:t>E-mail:   </a:t>
            </a:r>
            <a:r>
              <a:rPr lang="cs-CZ" sz="2000" u="sng">
                <a:solidFill>
                  <a:schemeClr val="hlink"/>
                </a:solidFill>
                <a:hlinkClick r:id="rId3"/>
              </a:rPr>
              <a:t>reditelka@msbolonska.cz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b="1" lang="cs-CZ" sz="1400">
                <a:solidFill>
                  <a:schemeClr val="dk1"/>
                </a:solidFill>
              </a:rPr>
              <a:t>Web:</a:t>
            </a:r>
            <a:r>
              <a:rPr lang="cs-CZ" sz="1400">
                <a:solidFill>
                  <a:srgbClr val="0070C0"/>
                </a:solidFill>
              </a:rPr>
              <a:t>		 </a:t>
            </a:r>
            <a:r>
              <a:rPr b="1" lang="cs-CZ" sz="1400" u="sng">
                <a:solidFill>
                  <a:schemeClr val="hlink"/>
                </a:solidFill>
                <a:hlinkClick r:id="rId4"/>
              </a:rPr>
              <a:t>www.msbolonska.cz</a:t>
            </a:r>
            <a:endParaRPr b="1" sz="1400">
              <a:solidFill>
                <a:srgbClr val="0070C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b="1" lang="cs-CZ" sz="1400"/>
              <a:t>facebook:     </a:t>
            </a:r>
            <a:r>
              <a:rPr b="1" lang="cs-CZ" sz="1400" u="sng">
                <a:solidFill>
                  <a:schemeClr val="hlink"/>
                </a:solidFill>
                <a:hlinkClick r:id="rId5"/>
              </a:rPr>
              <a:t>www.facebook</a:t>
            </a:r>
            <a:r>
              <a:rPr b="1" lang="cs-CZ" sz="1400">
                <a:solidFill>
                  <a:srgbClr val="0070C0"/>
                </a:solidFill>
              </a:rPr>
              <a:t>. com/Mš - Boloňská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b="1" lang="cs-CZ" sz="2000"/>
              <a:t>Provoz:  </a:t>
            </a:r>
            <a:r>
              <a:rPr lang="cs-CZ" sz="2000"/>
              <a:t>od 6:30 do 17:00</a:t>
            </a:r>
            <a:endParaRPr sz="2000"/>
          </a:p>
        </p:txBody>
      </p:sp>
      <p:sp>
        <p:nvSpPr>
          <p:cNvPr id="271" name="Google Shape;271;p34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6">
            <a:alphaModFix/>
          </a:blip>
          <a:srcRect b="10960" l="0" r="0" t="10968"/>
          <a:stretch/>
        </p:blipFill>
        <p:spPr>
          <a:xfrm>
            <a:off x="5227800" y="304751"/>
            <a:ext cx="3611400" cy="42290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7">
            <a:alphaModFix/>
          </a:blip>
          <a:srcRect b="-132" l="10575" r="17959" t="0"/>
          <a:stretch/>
        </p:blipFill>
        <p:spPr>
          <a:xfrm>
            <a:off x="5227800" y="304751"/>
            <a:ext cx="3611400" cy="4252962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9" name="Google Shape;279;p35"/>
          <p:cNvSpPr txBox="1"/>
          <p:nvPr/>
        </p:nvSpPr>
        <p:spPr>
          <a:xfrm>
            <a:off x="2486361" y="290822"/>
            <a:ext cx="3418392" cy="396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2800" u="none" cap="none" strike="noStrike">
                <a:solidFill>
                  <a:srgbClr val="00CC5C"/>
                </a:solidFill>
                <a:latin typeface="Arial"/>
                <a:ea typeface="Arial"/>
                <a:cs typeface="Arial"/>
                <a:sym typeface="Arial"/>
              </a:rPr>
              <a:t>AHOJ VE ŠKOLCE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762263" y="1764798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C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4470" y="112199"/>
            <a:ext cx="3501336" cy="2341546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4">
            <a:alphaModFix/>
          </a:blip>
          <a:srcRect b="1406" l="0" r="0" t="7732"/>
          <a:stretch/>
        </p:blipFill>
        <p:spPr>
          <a:xfrm rot="10800000">
            <a:off x="6356239" y="158837"/>
            <a:ext cx="2574924" cy="1557817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4971" y="2628936"/>
            <a:ext cx="3490835" cy="2336437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6400" y="1871823"/>
            <a:ext cx="2544763" cy="1431925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8548" y="3455242"/>
            <a:ext cx="2530475" cy="1548787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6" name="Google Shape;166;p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0" y="2149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0" y="606583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0" y="961548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-1014834" y="1371211"/>
            <a:ext cx="4777119" cy="2352370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762263" y="1764798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C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0" y="2149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0" y="606583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0" y="961548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cs-CZ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9261" y="108083"/>
            <a:ext cx="2542540" cy="1621155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9856" y="3592832"/>
            <a:ext cx="2532236" cy="1354892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5">
            <a:alphaModFix/>
          </a:blip>
          <a:srcRect b="36520" l="17029" r="36674" t="16458"/>
          <a:stretch/>
        </p:blipFill>
        <p:spPr>
          <a:xfrm>
            <a:off x="6439856" y="1911730"/>
            <a:ext cx="2532236" cy="1523999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3906426" y="2668050"/>
            <a:ext cx="2965334" cy="1685212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6695" y="128134"/>
            <a:ext cx="3034665" cy="1707515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800" y="2027988"/>
            <a:ext cx="4011229" cy="2925973"/>
          </a:xfrm>
          <a:prstGeom prst="rect">
            <a:avLst/>
          </a:prstGeom>
          <a:noFill/>
          <a:ln cap="flat" cmpd="sng" w="28575">
            <a:solidFill>
              <a:srgbClr val="00CC5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1297408" y="220354"/>
            <a:ext cx="6810273" cy="69267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44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BAVÍME SE CELÝ ROK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869" y="2063211"/>
            <a:ext cx="3899651" cy="219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3586" y="1541741"/>
            <a:ext cx="2421303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251749" y="258088"/>
            <a:ext cx="6447501" cy="9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cs-CZ" sz="2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Paní učitelky připravují kartičky na tabule a děti zase kreslí, jak má zahrada se školkou vypadat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6" name="Google Shape;206;p25"/>
          <p:cNvSpPr txBox="1"/>
          <p:nvPr>
            <p:ph type="title"/>
          </p:nvPr>
        </p:nvSpPr>
        <p:spPr>
          <a:xfrm>
            <a:off x="574175" y="338634"/>
            <a:ext cx="6447501" cy="6720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cs-CZ"/>
              <a:t>To se to pak pracuje ….. ☺</a:t>
            </a:r>
            <a:endParaRPr/>
          </a:p>
        </p:txBody>
      </p:sp>
      <p:pic>
        <p:nvPicPr>
          <p:cNvPr id="207" name="Google Shape;20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262" y="1389865"/>
            <a:ext cx="2472326" cy="329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9990" y="1389865"/>
            <a:ext cx="2458560" cy="3278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1363252" y="4416612"/>
            <a:ext cx="6250771" cy="5130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2400" u="none" cap="none" strike="noStrike">
                <a:solidFill>
                  <a:srgbClr val="00CC5C"/>
                </a:solidFill>
                <a:latin typeface="Arial"/>
                <a:ea typeface="Arial"/>
                <a:cs typeface="Arial"/>
                <a:sym typeface="Arial"/>
              </a:rPr>
              <a:t>    PEČUJEME SPOLEČNĚ O ZAHRADU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631" y="228600"/>
            <a:ext cx="6009774" cy="450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title"/>
          </p:nvPr>
        </p:nvSpPr>
        <p:spPr>
          <a:xfrm>
            <a:off x="1040731" y="4495117"/>
            <a:ext cx="6131340" cy="569806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</a:pPr>
            <a:r>
              <a:rPr lang="cs-CZ"/>
              <a:t>    Zahrádka nám naši péči vrací</a:t>
            </a:r>
            <a:endParaRPr/>
          </a:p>
        </p:txBody>
      </p:sp>
      <p:sp>
        <p:nvSpPr>
          <p:cNvPr id="226" name="Google Shape;226;p28"/>
          <p:cNvSpPr txBox="1"/>
          <p:nvPr>
            <p:ph idx="12" type="sldNum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3324" y="115804"/>
            <a:ext cx="5660858" cy="4245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zeta">
  <a:themeElements>
    <a:clrScheme name="Fazet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