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s.wikipedia.org/wiki/Portugal%C5%A1tina" TargetMode="External"/><Relationship Id="rId4" Type="http://schemas.openxmlformats.org/officeDocument/2006/relationships/hyperlink" Target="https://cs.wikipedia.org/wiki/Portugalsko" TargetMode="External"/><Relationship Id="rId10" Type="http://schemas.openxmlformats.org/officeDocument/2006/relationships/image" Target="../media/image3.png"/><Relationship Id="rId9" Type="http://schemas.openxmlformats.org/officeDocument/2006/relationships/image" Target="../media/image1.png"/><Relationship Id="rId5" Type="http://schemas.openxmlformats.org/officeDocument/2006/relationships/hyperlink" Target="https://cs.wikipedia.org/wiki/Ostrov" TargetMode="External"/><Relationship Id="rId6" Type="http://schemas.openxmlformats.org/officeDocument/2006/relationships/hyperlink" Target="https://cs.wikipedia.org/wiki/Atlantsk%C3%BD_oce%C3%A1n" TargetMode="External"/><Relationship Id="rId7" Type="http://schemas.openxmlformats.org/officeDocument/2006/relationships/hyperlink" Target="https://cs.wikipedia.org/wiki/Maroko" TargetMode="External"/><Relationship Id="rId8" Type="http://schemas.openxmlformats.org/officeDocument/2006/relationships/hyperlink" Target="https://cs.wikipedia.org/wiki/Lisabon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idx="1" type="subTitle"/>
          </p:nvPr>
        </p:nvSpPr>
        <p:spPr>
          <a:xfrm>
            <a:off x="1001447" y="342900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b="1" lang="cs-CZ" sz="6000"/>
              <a:t>Madeira</a:t>
            </a:r>
            <a:endParaRPr/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9384" y="979617"/>
            <a:ext cx="8846063" cy="1414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838200" y="29705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0070C0"/>
                </a:solidFill>
              </a:rPr>
              <a:t>Děkujeme za pozornost</a:t>
            </a:r>
            <a:endParaRPr/>
          </a:p>
        </p:txBody>
      </p:sp>
      <p:pic>
        <p:nvPicPr>
          <p:cNvPr id="143" name="Google Shape;143;p22"/>
          <p:cNvPicPr preferRelativeResize="0"/>
          <p:nvPr/>
        </p:nvPicPr>
        <p:blipFill rotWithShape="1">
          <a:blip r:embed="rId3">
            <a:alphaModFix/>
          </a:blip>
          <a:srcRect b="60362" l="7800" r="11809" t="-1"/>
          <a:stretch/>
        </p:blipFill>
        <p:spPr>
          <a:xfrm>
            <a:off x="1803748" y="122084"/>
            <a:ext cx="8868427" cy="2746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838200" y="8715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r>
              <a:rPr b="1" lang="cs-CZ">
                <a:solidFill>
                  <a:srgbClr val="0070C0"/>
                </a:solidFill>
              </a:rPr>
              <a:t>Madeira</a:t>
            </a:r>
            <a:r>
              <a:rPr lang="cs-CZ">
                <a:solidFill>
                  <a:srgbClr val="0070C0"/>
                </a:solidFill>
              </a:rPr>
              <a:t> (</a:t>
            </a:r>
            <a:r>
              <a:rPr lang="cs-CZ" u="sng">
                <a:solidFill>
                  <a:schemeClr val="hlink"/>
                </a:solidFill>
                <a:hlinkClick r:id="rId3"/>
              </a:rPr>
              <a:t>portugalsky</a:t>
            </a:r>
            <a:r>
              <a:rPr lang="cs-CZ">
                <a:solidFill>
                  <a:srgbClr val="0070C0"/>
                </a:solidFill>
              </a:rPr>
              <a:t> </a:t>
            </a:r>
            <a:r>
              <a:rPr i="1" lang="cs-CZ">
                <a:solidFill>
                  <a:srgbClr val="0070C0"/>
                </a:solidFill>
              </a:rPr>
              <a:t>Ilha da Madeira</a:t>
            </a:r>
            <a:r>
              <a:rPr lang="cs-CZ">
                <a:solidFill>
                  <a:srgbClr val="0070C0"/>
                </a:solidFill>
              </a:rPr>
              <a:t>) je </a:t>
            </a:r>
            <a:r>
              <a:rPr lang="cs-CZ" u="sng">
                <a:solidFill>
                  <a:schemeClr val="hlink"/>
                </a:solidFill>
                <a:hlinkClick r:id="rId4"/>
              </a:rPr>
              <a:t>portugalský</a:t>
            </a:r>
            <a:r>
              <a:rPr lang="cs-CZ">
                <a:solidFill>
                  <a:srgbClr val="0070C0"/>
                </a:solidFill>
              </a:rPr>
              <a:t> </a:t>
            </a:r>
            <a:r>
              <a:rPr lang="cs-CZ" u="sng">
                <a:solidFill>
                  <a:schemeClr val="hlink"/>
                </a:solidFill>
                <a:hlinkClick r:id="rId5"/>
              </a:rPr>
              <a:t>ostrov</a:t>
            </a:r>
            <a:r>
              <a:rPr lang="cs-CZ">
                <a:solidFill>
                  <a:srgbClr val="0070C0"/>
                </a:solidFill>
              </a:rPr>
              <a:t> ležící v </a:t>
            </a:r>
            <a:r>
              <a:rPr lang="cs-CZ" u="sng">
                <a:solidFill>
                  <a:schemeClr val="hlink"/>
                </a:solidFill>
                <a:hlinkClick r:id="rId6"/>
              </a:rPr>
              <a:t>Atlantském oceánu</a:t>
            </a:r>
            <a:r>
              <a:rPr lang="cs-CZ">
                <a:solidFill>
                  <a:srgbClr val="0070C0"/>
                </a:solidFill>
              </a:rPr>
              <a:t> asi 580 km západně od pobřeží </a:t>
            </a:r>
            <a:r>
              <a:rPr lang="cs-CZ" u="sng">
                <a:solidFill>
                  <a:schemeClr val="hlink"/>
                </a:solidFill>
                <a:hlinkClick r:id="rId7"/>
              </a:rPr>
              <a:t>Maroka</a:t>
            </a:r>
            <a:r>
              <a:rPr lang="cs-CZ">
                <a:solidFill>
                  <a:srgbClr val="0070C0"/>
                </a:solidFill>
              </a:rPr>
              <a:t> a 980 km jihozápadně od </a:t>
            </a:r>
            <a:r>
              <a:rPr lang="cs-CZ" u="sng">
                <a:solidFill>
                  <a:schemeClr val="hlink"/>
                </a:solidFill>
                <a:hlinkClick r:id="rId8"/>
              </a:rPr>
              <a:t>Lisabonu</a:t>
            </a:r>
            <a:r>
              <a:rPr lang="cs-CZ">
                <a:solidFill>
                  <a:srgbClr val="0070C0"/>
                </a:solidFill>
              </a:rPr>
              <a:t>. </a:t>
            </a:r>
            <a:endParaRPr/>
          </a:p>
        </p:txBody>
      </p:sp>
      <p:pic>
        <p:nvPicPr>
          <p:cNvPr id="91" name="Google Shape;91;p14"/>
          <p:cNvPicPr preferRelativeResize="0"/>
          <p:nvPr>
            <p:ph idx="1" type="body"/>
          </p:nvPr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679563" y="4300537"/>
            <a:ext cx="357187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40562" y="2902907"/>
            <a:ext cx="6087545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0070C0"/>
                </a:solidFill>
              </a:rPr>
              <a:t>28. 3. -1. 4. 2022  </a:t>
            </a:r>
            <a:br>
              <a:rPr b="1" lang="cs-CZ">
                <a:solidFill>
                  <a:srgbClr val="0070C0"/>
                </a:solidFill>
              </a:rPr>
            </a:br>
            <a:r>
              <a:rPr b="1" lang="cs-CZ">
                <a:solidFill>
                  <a:srgbClr val="0070C0"/>
                </a:solidFill>
              </a:rPr>
              <a:t>Hlavní město Madeiry Funchal</a:t>
            </a:r>
            <a:endParaRPr b="1">
              <a:solidFill>
                <a:srgbClr val="0070C0"/>
              </a:solidFill>
            </a:endParaRPr>
          </a:p>
        </p:txBody>
      </p:sp>
      <p:pic>
        <p:nvPicPr>
          <p:cNvPr id="98" name="Google Shape;98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888" y="2755406"/>
            <a:ext cx="4122572" cy="231894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/>
        </p:nvSpPr>
        <p:spPr>
          <a:xfrm>
            <a:off x="5917504" y="2704976"/>
            <a:ext cx="5436296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4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Stážistky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Mgr. Dana Petráková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Olga Pustinová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0070C0"/>
                </a:solidFill>
              </a:rPr>
              <a:t>Vzdělávací systém</a:t>
            </a:r>
            <a:endParaRPr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cs-CZ" sz="4000"/>
              <a:t>Národní Curiculum</a:t>
            </a:r>
            <a:endParaRPr sz="4000"/>
          </a:p>
          <a:p>
            <a:pPr indent="-254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cs-CZ" sz="4000"/>
              <a:t>Madeirské směrnice</a:t>
            </a:r>
            <a:endParaRPr/>
          </a:p>
          <a:p>
            <a:pPr indent="-254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cs-CZ" sz="4000"/>
              <a:t>Roční plány z kterých vychází plány měsíční</a:t>
            </a:r>
            <a:endParaRPr/>
          </a:p>
          <a:p>
            <a:pPr indent="-254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cs-CZ" sz="4000"/>
              <a:t>Prázdniny – 1 měsíc</a:t>
            </a:r>
            <a:endParaRPr/>
          </a:p>
          <a:p>
            <a:pPr indent="-254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cs-CZ" sz="4000"/>
              <a:t>Školné se vypočítává podle příjmu rodičů dle tabulek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lang="cs-CZ" u="sng">
                <a:solidFill>
                  <a:srgbClr val="0070C0"/>
                </a:solidFill>
              </a:rPr>
              <a:t>Escola Maria Eugénia de Canavial – Lactário</a:t>
            </a:r>
            <a:br>
              <a:rPr lang="cs-CZ"/>
            </a:br>
            <a:r>
              <a:rPr lang="cs-CZ"/>
              <a:t>                  </a:t>
            </a:r>
            <a:r>
              <a:rPr lang="cs-CZ" sz="3200"/>
              <a:t>provoz od 8.00 do 18.30 hod</a:t>
            </a:r>
            <a:endParaRPr/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Jedná se o katolickou školku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6 tříd po 25 dětech, snaží se o snížení na 23 dětí na třídu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Třídy jsou homogenní – 2 třídy 3 letých , 2 třídy 4 letých, 2 třídy dětí ve věku 5-6 let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11 učitelek, které pracují od 9.00 do 15.00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2 asistentky  na třídu, které pracují i samostatně s dětmi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Je zde povinná výuka hudební  výchovy a tělesné výchovy, dochází externí lektoři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OMJ v době stáže</a:t>
            </a:r>
            <a:endParaRPr/>
          </a:p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4 děti z Venezuely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2 děti z Ruska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Adaptace: 3 dny po 1, 2, 3 hodinách, rodič může být ve třídě pouze na   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                     začátku (výjimečně)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Při vzdělávání využívají piktogramy, názorné ukázky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Jedno dítě je „lídr“ pomáhá učitelce řídit vzdělávací proces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Pořádají se akce pro rodiče: </a:t>
            </a:r>
            <a:endParaRPr/>
          </a:p>
          <a:p>
            <a:pPr indent="-228600" lvl="7" marL="3429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/>
              <a:t>den matek, otců</a:t>
            </a:r>
            <a:endParaRPr/>
          </a:p>
          <a:p>
            <a:pPr indent="-228600" lvl="7" marL="3429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/>
              <a:t>Rozloučení s předškoláky</a:t>
            </a:r>
            <a:endParaRPr/>
          </a:p>
          <a:p>
            <a:pPr indent="-228600" lvl="7" marL="3429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/>
              <a:t>Karneval</a:t>
            </a:r>
            <a:endParaRPr/>
          </a:p>
          <a:p>
            <a:pPr indent="0" lvl="7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lang="cs-CZ" u="sng">
                <a:solidFill>
                  <a:srgbClr val="0070C0"/>
                </a:solidFill>
              </a:rPr>
              <a:t>B1°C com PE do Areeiro e Lombada</a:t>
            </a:r>
            <a:endParaRPr b="1" u="sng">
              <a:solidFill>
                <a:srgbClr val="0070C0"/>
              </a:solidFill>
            </a:endParaRPr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Provoz od 8.00 do 18.30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10 tříd – jsou zde i třídy ZŠ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Vzdělávací systém vychází z Národního Curicula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Na třídu jedna učitelka a dvě asistentky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OMJ – práce s piktogramy, rytmizace, hudba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Při vzdělávání stálé podmalování relaxační hudbou pro zklidnění dětí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Jasně daná pravidla chování, docházka, kterou si děti samy vedou s pomocí obrázků na tabuli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Pořádání akcí např. sportovní týdny, kdy děti chodí na noc domů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Prázdniny 1 měsíc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lang="cs-CZ" u="sng">
                <a:solidFill>
                  <a:srgbClr val="0070C0"/>
                </a:solidFill>
              </a:rPr>
              <a:t>Inspirace pro práci s dětmi s OMJ</a:t>
            </a:r>
            <a:endParaRPr/>
          </a:p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2800"/>
              <a:buChar char="•"/>
            </a:pPr>
            <a:r>
              <a:rPr i="1" lang="cs-CZ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Zohlednění možností a dovedností dětí k jejich dalšímu vývoji a odborné pomoci.</a:t>
            </a:r>
            <a:endParaRPr/>
          </a:p>
          <a:p>
            <a:pPr indent="-228600" lvl="0" marL="2286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1F4E79"/>
              </a:buClr>
              <a:buSzPts val="2800"/>
              <a:buChar char="•"/>
            </a:pPr>
            <a:r>
              <a:rPr i="1" lang="cs-CZ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Zvýšit spolupráci s rodinou, pomoci i rodině co nejdříve si osvojit náš jazyk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1F4E79"/>
              </a:buClr>
              <a:buSzPts val="2800"/>
              <a:buChar char="•"/>
            </a:pPr>
            <a:r>
              <a:rPr i="1" lang="cs-CZ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Využívání tlumočníka při nedostatečné komunikaci, nebo řešení problémů s adaptací nových dětí s OMJ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F4E79"/>
              </a:buClr>
              <a:buSzPts val="2800"/>
              <a:buChar char="•"/>
            </a:pPr>
            <a:r>
              <a:rPr i="1" lang="cs-CZ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Pořádat společné akce pro rodiče a děti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cs-CZ" sz="3600">
                <a:latin typeface="Calibri"/>
                <a:ea typeface="Calibri"/>
                <a:cs typeface="Calibri"/>
                <a:sym typeface="Calibri"/>
              </a:rPr>
              <a:t>Docházka dětí</a:t>
            </a:r>
            <a:endParaRPr/>
          </a:p>
        </p:txBody>
      </p:sp>
      <p:pic>
        <p:nvPicPr>
          <p:cNvPr id="135" name="Google Shape;135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026" y="1440493"/>
            <a:ext cx="5191460" cy="2920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5540" y="2833660"/>
            <a:ext cx="5429434" cy="305405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/>
        </p:nvSpPr>
        <p:spPr>
          <a:xfrm>
            <a:off x="6438378" y="1803747"/>
            <a:ext cx="491542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Narozeninový kalendář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