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showMasterSp="0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2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Google Shape;24;p2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" name="Google Shape;25;p2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6" name="Google Shape;26;p2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27" name="Google Shape;27;p2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8" name="Google Shape;28;p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30" name="Google Shape;30;p2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31" name="Google Shape;31;p2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32" name="Google Shape;32;p2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ázev a popisek">
  <p:cSld name="Název a popisek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/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1"/>
          <p:cNvSpPr txBox="1"/>
          <p:nvPr>
            <p:ph idx="1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3" name="Google Shape;93;p1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ce s popiskem">
  <p:cSld name="Citace s popiskem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2"/>
          <p:cNvSpPr txBox="1"/>
          <p:nvPr>
            <p:ph idx="1" type="body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99" name="Google Shape;99;p12"/>
          <p:cNvSpPr txBox="1"/>
          <p:nvPr>
            <p:ph idx="2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0" name="Google Shape;100;p1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03" name="Google Shape;103;p12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4" name="Google Shape;104;p12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menovka">
  <p:cSld name="Jmenovka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/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3"/>
          <p:cNvSpPr txBox="1"/>
          <p:nvPr>
            <p:ph idx="1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8" name="Google Shape;108;p1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menovka s citací">
  <p:cSld name="Jmenovka s citací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4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14" name="Google Shape;114;p14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5" name="Google Shape;115;p1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18" name="Google Shape;118;p14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9" name="Google Shape;119;p1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avda nebo nepravda">
  <p:cSld name="Pravda nebo nepravda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/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5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3" name="Google Shape;123;p15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4" name="Google Shape;124;p1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6"/>
          <p:cNvSpPr txBox="1"/>
          <p:nvPr>
            <p:ph idx="1" type="body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0" name="Google Shape;130;p1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/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7"/>
          <p:cNvSpPr txBox="1"/>
          <p:nvPr>
            <p:ph idx="1" type="body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6" name="Google Shape;136;p1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1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1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enom nadpis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5"/>
          <p:cNvSpPr txBox="1"/>
          <p:nvPr>
            <p:ph idx="1" type="body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3" name="Google Shape;53;p5"/>
          <p:cNvSpPr txBox="1"/>
          <p:nvPr>
            <p:ph idx="2" type="body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části" type="secHead">
  <p:cSld name="SECTION_HEADER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"/>
          <p:cNvSpPr txBox="1"/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7"/>
          <p:cNvSpPr txBox="1"/>
          <p:nvPr>
            <p:ph idx="1" type="body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4" name="Google Shape;64;p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8"/>
          <p:cNvSpPr txBox="1"/>
          <p:nvPr>
            <p:ph idx="1" type="body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70" name="Google Shape;70;p8"/>
          <p:cNvSpPr txBox="1"/>
          <p:nvPr>
            <p:ph idx="2" type="body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1" name="Google Shape;71;p8"/>
          <p:cNvSpPr txBox="1"/>
          <p:nvPr>
            <p:ph idx="3" type="body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72" name="Google Shape;72;p8"/>
          <p:cNvSpPr txBox="1"/>
          <p:nvPr>
            <p:ph idx="4" type="body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3" name="Google Shape;73;p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 txBox="1"/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9"/>
          <p:cNvSpPr txBox="1"/>
          <p:nvPr>
            <p:ph idx="1" type="body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9" name="Google Shape;79;p9"/>
          <p:cNvSpPr txBox="1"/>
          <p:nvPr>
            <p:ph idx="2" type="body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/>
        </p:txBody>
      </p:sp>
      <p:sp>
        <p:nvSpPr>
          <p:cNvPr id="80" name="Google Shape;80;p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type="picTx">
  <p:cSld name="PICTURE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/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0"/>
          <p:cNvSpPr/>
          <p:nvPr>
            <p:ph idx="2" type="pic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10"/>
          <p:cNvSpPr txBox="1"/>
          <p:nvPr>
            <p:ph idx="1" type="body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7" name="Google Shape;87;p1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" name="Google Shape;8;p1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" name="Google Shape;9;p1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0" name="Google Shape;10;p1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1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3" name="Google Shape;13;p1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14" name="Google Shape;14;p1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5" name="Google Shape;15;p1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" name="Google Shape;17;p1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" name="Google Shape;19;p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" name="Google Shape;20;p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1" name="Google Shape;21;p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.jpg"/><Relationship Id="rId5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jpg"/><Relationship Id="rId4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jpg"/><Relationship Id="rId4" Type="http://schemas.openxmlformats.org/officeDocument/2006/relationships/image" Target="../media/image1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jpg"/><Relationship Id="rId4" Type="http://schemas.openxmlformats.org/officeDocument/2006/relationships/image" Target="../media/image1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jpg"/><Relationship Id="rId4" Type="http://schemas.openxmlformats.org/officeDocument/2006/relationships/image" Target="../media/image20.jpg"/><Relationship Id="rId5" Type="http://schemas.openxmlformats.org/officeDocument/2006/relationships/image" Target="../media/image24.jpg"/><Relationship Id="rId6" Type="http://schemas.openxmlformats.org/officeDocument/2006/relationships/image" Target="../media/image2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Relationship Id="rId4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0275" y="1518306"/>
            <a:ext cx="8473440" cy="5152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68793" y="9117"/>
            <a:ext cx="6924675" cy="1476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8"/>
          <p:cNvSpPr txBox="1"/>
          <p:nvPr/>
        </p:nvSpPr>
        <p:spPr>
          <a:xfrm>
            <a:off x="1650275" y="3114803"/>
            <a:ext cx="416269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Stáž pedagogických pracovníků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                        Malta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6" name="Google Shape;146;p18"/>
          <p:cNvSpPr txBox="1"/>
          <p:nvPr/>
        </p:nvSpPr>
        <p:spPr>
          <a:xfrm>
            <a:off x="1998617" y="3910063"/>
            <a:ext cx="29609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20. 10. – 23. 10. 2019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7" name="Google Shape;147;p18"/>
          <p:cNvSpPr txBox="1"/>
          <p:nvPr/>
        </p:nvSpPr>
        <p:spPr>
          <a:xfrm>
            <a:off x="1998617" y="4577253"/>
            <a:ext cx="3048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Mateřská škola, Boloňská 313, Praha 10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8" name="Google Shape;148;p18"/>
          <p:cNvSpPr txBox="1"/>
          <p:nvPr/>
        </p:nvSpPr>
        <p:spPr>
          <a:xfrm>
            <a:off x="1872342" y="5521442"/>
            <a:ext cx="321346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Stážistky: Kopecká Jitka, Pustinová Olga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49" name="Google Shape;149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76405" y="2493984"/>
            <a:ext cx="3879669" cy="3350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7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cs-CZ"/>
              <a:t>Den první</a:t>
            </a:r>
            <a:endParaRPr/>
          </a:p>
        </p:txBody>
      </p:sp>
      <p:sp>
        <p:nvSpPr>
          <p:cNvPr id="212" name="Google Shape;212;p27"/>
          <p:cNvSpPr txBox="1"/>
          <p:nvPr>
            <p:ph idx="1" type="body"/>
          </p:nvPr>
        </p:nvSpPr>
        <p:spPr>
          <a:xfrm>
            <a:off x="614860" y="2659424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0980" lvl="0" marL="342900" rtl="0" algn="l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200"/>
              <a:buChar char="►"/>
            </a:pPr>
            <a:r>
              <a:rPr lang="cs-CZ" sz="1500"/>
              <a:t>Ukázka HV – děti sedí u stolečku, všechny děti mají hudební nástroj, učitel dětem předvádí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200"/>
              <a:buChar char="►"/>
            </a:pPr>
            <a:r>
              <a:rPr lang="cs-CZ" sz="1500"/>
              <a:t>Využití interaktivní tabule – děti slyší hudbu a vidí nástroje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200"/>
              <a:buChar char="►"/>
            </a:pPr>
            <a:r>
              <a:rPr lang="cs-CZ" sz="1500"/>
              <a:t>Motorické učení, rozvoj jemného prstového svalstva, opakování slov v písničce za použití hudebních nástrojů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200"/>
              <a:buChar char="►"/>
            </a:pPr>
            <a:r>
              <a:rPr lang="cs-CZ" sz="1500"/>
              <a:t>Pomoc asistenta u dětí s OMJ</a:t>
            </a:r>
            <a:endParaRPr/>
          </a:p>
        </p:txBody>
      </p:sp>
      <p:pic>
        <p:nvPicPr>
          <p:cNvPr id="213" name="Google Shape;21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85884" y="2191385"/>
            <a:ext cx="2166933" cy="3916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96460" y="2659424"/>
            <a:ext cx="3974556" cy="2980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8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cs-CZ"/>
              <a:t>Den druhý</a:t>
            </a:r>
            <a:endParaRPr/>
          </a:p>
        </p:txBody>
      </p:sp>
      <p:sp>
        <p:nvSpPr>
          <p:cNvPr id="220" name="Google Shape;220;p28"/>
          <p:cNvSpPr txBox="1"/>
          <p:nvPr>
            <p:ph idx="1" type="body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0980" lvl="0" marL="342900" rtl="0" algn="l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200"/>
              <a:buChar char="►"/>
            </a:pPr>
            <a:r>
              <a:rPr lang="cs-CZ" sz="1500"/>
              <a:t>Výuka anglického a maltského jazyka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200"/>
              <a:buChar char="►"/>
            </a:pPr>
            <a:r>
              <a:rPr lang="cs-CZ" sz="1500"/>
              <a:t>Děti sedí na koberci, učitelka učí oba jazyky dohromady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200"/>
              <a:buChar char="►"/>
            </a:pPr>
            <a:r>
              <a:rPr lang="cs-CZ" sz="1500"/>
              <a:t>Forma obrázky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200"/>
              <a:buChar char="►"/>
            </a:pPr>
            <a:r>
              <a:rPr lang="cs-CZ" sz="1500"/>
              <a:t>Opakování slov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200"/>
              <a:buChar char="►"/>
            </a:pPr>
            <a:r>
              <a:rPr lang="cs-CZ" sz="1500"/>
              <a:t>Jednoduché otázky a odpovědi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200"/>
              <a:buChar char="►"/>
            </a:pPr>
            <a:r>
              <a:rPr lang="cs-CZ" sz="1500"/>
              <a:t>Přítomných 10 dětí s OMJ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200"/>
              <a:buChar char="►"/>
            </a:pPr>
            <a:r>
              <a:rPr lang="cs-CZ" sz="1500"/>
              <a:t>Individuální přístup</a:t>
            </a:r>
            <a:endParaRPr/>
          </a:p>
        </p:txBody>
      </p:sp>
      <p:pic>
        <p:nvPicPr>
          <p:cNvPr id="221" name="Google Shape;22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29601" y="3814354"/>
            <a:ext cx="3762102" cy="2821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32222" y="1584960"/>
            <a:ext cx="2481942" cy="3309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9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cs-CZ"/>
              <a:t>Den třetí</a:t>
            </a:r>
            <a:endParaRPr/>
          </a:p>
        </p:txBody>
      </p:sp>
      <p:sp>
        <p:nvSpPr>
          <p:cNvPr id="228" name="Google Shape;228;p29"/>
          <p:cNvSpPr txBox="1"/>
          <p:nvPr>
            <p:ph idx="1" type="body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0980" lvl="0" marL="342900" rtl="0" algn="l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200"/>
              <a:buChar char="►"/>
            </a:pPr>
            <a:r>
              <a:rPr lang="cs-CZ" sz="1500"/>
              <a:t>Čtenářská pregramotnost (předškolní děti s OMJ)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200"/>
              <a:buChar char="►"/>
            </a:pPr>
            <a:r>
              <a:rPr lang="cs-CZ" sz="1500"/>
              <a:t>Metoda sluchové analýzy slov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200"/>
              <a:buChar char="►"/>
            </a:pPr>
            <a:r>
              <a:rPr lang="cs-CZ" sz="1500"/>
              <a:t>Děti sedí na zemi, poslouchají příběh </a:t>
            </a:r>
            <a:br>
              <a:rPr lang="cs-CZ" sz="1500"/>
            </a:br>
            <a:r>
              <a:rPr lang="cs-CZ" sz="1500"/>
              <a:t>a prohlížejí si obrázky k ději – samy se snaží k obrázkům mluvit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200"/>
              <a:buChar char="►"/>
            </a:pPr>
            <a:r>
              <a:rPr lang="cs-CZ" sz="1500"/>
              <a:t>Individuální přístup k dětem s OMJ</a:t>
            </a:r>
            <a:endParaRPr/>
          </a:p>
        </p:txBody>
      </p:sp>
      <p:pic>
        <p:nvPicPr>
          <p:cNvPr id="229" name="Google Shape;22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84821" y="3018359"/>
            <a:ext cx="2762795" cy="3683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71755" y="1825625"/>
            <a:ext cx="3866213" cy="2899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0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cs-CZ"/>
              <a:t>Čím jsme se nechali inspirovat</a:t>
            </a:r>
            <a:endParaRPr/>
          </a:p>
        </p:txBody>
      </p:sp>
      <p:sp>
        <p:nvSpPr>
          <p:cNvPr id="236" name="Google Shape;236;p30"/>
          <p:cNvSpPr txBox="1"/>
          <p:nvPr>
            <p:ph idx="1" type="body"/>
          </p:nvPr>
        </p:nvSpPr>
        <p:spPr>
          <a:xfrm>
            <a:off x="838200" y="1825625"/>
            <a:ext cx="10622280" cy="17971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ct val="80000"/>
              <a:buChar char="►"/>
            </a:pPr>
            <a:r>
              <a:rPr lang="cs-CZ" sz="2400"/>
              <a:t>Obrazovými materiály, piktogramy pro podporu dětí s OMJ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cs-CZ" sz="2400"/>
              <a:t>Aktivity spolu s rodiči a dětmi s OMJ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cs-CZ" sz="2400"/>
              <a:t>Pomoc rodinám dětí s OMJ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cs-CZ" sz="2400"/>
              <a:t>Spolupráce mezi rodiči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cs-CZ" sz="2400"/>
              <a:t>Pomůcky na komunikativní aktivity s dětmi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cs-CZ" sz="2400"/>
              <a:t>Učitelky vedou složku o dítěti (foto, práce, hodnocení) – rodiče několikrát do roka mohou nahlédnout</a:t>
            </a:r>
            <a:endParaRPr/>
          </a:p>
        </p:txBody>
      </p:sp>
      <p:pic>
        <p:nvPicPr>
          <p:cNvPr id="237" name="Google Shape;23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0421" y="3622766"/>
            <a:ext cx="2280659" cy="3040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18859" y="3622766"/>
            <a:ext cx="2280659" cy="3040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87297" y="4389120"/>
            <a:ext cx="3032701" cy="227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807777" y="4389120"/>
            <a:ext cx="3106014" cy="227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1"/>
          <p:cNvSpPr txBox="1"/>
          <p:nvPr/>
        </p:nvSpPr>
        <p:spPr>
          <a:xfrm>
            <a:off x="2116183" y="3387635"/>
            <a:ext cx="692467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Vypracovaly: Kopecká Jitka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                 Pustinová Olga</a:t>
            </a: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46" name="Google Shape;24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2206" y="182744"/>
            <a:ext cx="6924675" cy="147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9"/>
          <p:cNvSpPr txBox="1"/>
          <p:nvPr>
            <p:ph type="title"/>
          </p:nvPr>
        </p:nvSpPr>
        <p:spPr>
          <a:xfrm>
            <a:off x="838200" y="34770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cs-CZ"/>
              <a:t>Školství na Maltě</a:t>
            </a:r>
            <a:endParaRPr/>
          </a:p>
        </p:txBody>
      </p:sp>
      <p:sp>
        <p:nvSpPr>
          <p:cNvPr id="155" name="Google Shape;155;p19"/>
          <p:cNvSpPr txBox="1"/>
          <p:nvPr/>
        </p:nvSpPr>
        <p:spPr>
          <a:xfrm>
            <a:off x="687976" y="2177142"/>
            <a:ext cx="10589623" cy="35548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 Maltský systém vzdělávání je centralizovaný, hlavní odpovědnost leží na ministerstvu školství a práce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 Vychází ze základní myšlenky: rovnost a kvalita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 Inklusivní politika je patrná na všech úrovních vzdělávání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 Bezplatné předškolní vzdělávání a péče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 Předškolní výchova a vzdělávání je určena dětem od 3 – 5 let v tzv. Kindergarden, není povinná avšak bezplatná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 Povinná školní docházka od 5 let a trvá 11 let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 Každý učitel musí absolvovat dvouleté studium v oblasti vývinu a vývoje dětí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 Kindergarden Assistants musí mít minimálně bakalářský titul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cs-CZ"/>
              <a:t>Maria Regina College Naxxar Induction Centre</a:t>
            </a:r>
            <a:endParaRPr/>
          </a:p>
        </p:txBody>
      </p:sp>
      <p:pic>
        <p:nvPicPr>
          <p:cNvPr id="161" name="Google Shape;161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20480" y="2160588"/>
            <a:ext cx="2911077" cy="3881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cs-CZ"/>
              <a:t>Základní informace o škole</a:t>
            </a:r>
            <a:endParaRPr/>
          </a:p>
        </p:txBody>
      </p:sp>
      <p:sp>
        <p:nvSpPr>
          <p:cNvPr id="167" name="Google Shape;167;p21"/>
          <p:cNvSpPr txBox="1"/>
          <p:nvPr>
            <p:ph idx="1" type="body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200"/>
              <a:buChar char="►"/>
            </a:pPr>
            <a:r>
              <a:rPr lang="cs-CZ" sz="1500"/>
              <a:t> Státní speciální základní škola pro děti s OMJ – pro cizince a migranty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200"/>
              <a:buChar char="►"/>
            </a:pPr>
            <a:r>
              <a:rPr lang="cs-CZ" sz="1500"/>
              <a:t>Umístění školy – ve vilové zástavbě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200"/>
              <a:buChar char="►"/>
            </a:pPr>
            <a:r>
              <a:rPr lang="cs-CZ" sz="1500"/>
              <a:t> Přijímají děti od 5 let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200"/>
              <a:buChar char="►"/>
            </a:pPr>
            <a:r>
              <a:rPr lang="cs-CZ" sz="1500"/>
              <a:t> Počet dětí na škole: 150 dětí, 27 národností, 6 tříd přípravky, 5 tříd pokročilých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200"/>
              <a:buChar char="►"/>
            </a:pPr>
            <a:r>
              <a:rPr lang="cs-CZ" sz="1500"/>
              <a:t> Počet dětí ve třídě na 1 učitele: nejvýše 15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200"/>
              <a:buChar char="►"/>
            </a:pPr>
            <a:r>
              <a:rPr lang="cs-CZ" sz="1500"/>
              <a:t> 1 asistent pedagoga na celé škole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200"/>
              <a:buChar char="►"/>
            </a:pPr>
            <a:r>
              <a:rPr lang="cs-CZ" sz="1500"/>
              <a:t> Děti nosí uniformy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200"/>
              <a:buChar char="►"/>
            </a:pPr>
            <a:r>
              <a:rPr lang="cs-CZ" sz="1500"/>
              <a:t> Jsou sváženy a rozváženy školním autobusem</a:t>
            </a:r>
            <a:endParaRPr/>
          </a:p>
        </p:txBody>
      </p:sp>
      <p:pic>
        <p:nvPicPr>
          <p:cNvPr id="168" name="Google Shape;16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1825625"/>
            <a:ext cx="3241222" cy="2430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28067" y="3041083"/>
            <a:ext cx="2658836" cy="3545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cs-CZ"/>
              <a:t>Den první</a:t>
            </a:r>
            <a:endParaRPr/>
          </a:p>
        </p:txBody>
      </p:sp>
      <p:sp>
        <p:nvSpPr>
          <p:cNvPr id="175" name="Google Shape;175;p22"/>
          <p:cNvSpPr txBox="1"/>
          <p:nvPr>
            <p:ph idx="1" type="body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200"/>
              <a:buChar char="►"/>
            </a:pPr>
            <a:r>
              <a:rPr lang="cs-CZ" sz="1500"/>
              <a:t>Čtenářská pregramotnost- rozvoj sluchového vnímání a analýza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200"/>
              <a:buChar char="►"/>
            </a:pPr>
            <a:r>
              <a:rPr lang="cs-CZ" sz="1500"/>
              <a:t>Hledáni slov podle začátečního písmene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200"/>
              <a:buChar char="►"/>
            </a:pPr>
            <a:r>
              <a:rPr lang="cs-CZ" sz="1500"/>
              <a:t>Hledání prvního písmene ve slově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200"/>
              <a:buChar char="►"/>
            </a:pPr>
            <a:r>
              <a:rPr lang="cs-CZ" sz="1500"/>
              <a:t>Obrazová podpora na interaktivní tabuli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200"/>
              <a:buChar char="►"/>
            </a:pPr>
            <a:r>
              <a:rPr lang="cs-CZ" sz="1500"/>
              <a:t>Rozšiřování slovní zásoby pro děti s OMJ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200"/>
              <a:buChar char="►"/>
            </a:pPr>
            <a:r>
              <a:rPr lang="cs-CZ" sz="1500"/>
              <a:t>Využívání abecedy na stěnách třídy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200"/>
              <a:buChar char="►"/>
            </a:pPr>
            <a:r>
              <a:rPr lang="cs-CZ" sz="1500"/>
              <a:t>Přítomnost rodičů – den otevřených dveří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200"/>
              <a:buChar char="►"/>
            </a:pPr>
            <a:r>
              <a:rPr lang="cs-CZ" sz="1500"/>
              <a:t>Odpolední sportovní aktivity s rodiči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200"/>
              <a:buChar char="►"/>
            </a:pPr>
            <a:r>
              <a:rPr lang="cs-CZ" sz="1500"/>
              <a:t>Výstupy: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200"/>
              <a:buChar char="►"/>
            </a:pPr>
            <a:r>
              <a:rPr lang="cs-CZ" sz="1500"/>
              <a:t>Identifikace písmen (slabik) na začátku slova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200"/>
              <a:buChar char="►"/>
            </a:pPr>
            <a:r>
              <a:rPr lang="cs-CZ" sz="1500"/>
              <a:t>Metody: slovní a analyticko-syntetická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200"/>
              <a:buChar char="►"/>
            </a:pPr>
            <a:r>
              <a:rPr lang="cs-CZ" sz="1500"/>
              <a:t>Zásada názornosti a konkrétnosti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200"/>
              <a:buChar char="►"/>
            </a:pPr>
            <a:r>
              <a:rPr lang="cs-CZ" sz="1500"/>
              <a:t>Formy: řízený a individuální přístup</a:t>
            </a:r>
            <a:endParaRPr/>
          </a:p>
        </p:txBody>
      </p:sp>
      <p:pic>
        <p:nvPicPr>
          <p:cNvPr id="176" name="Google Shape;17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22719" y="2162266"/>
            <a:ext cx="3112226" cy="4149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75519" y="2162266"/>
            <a:ext cx="3180806" cy="4241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cs-CZ"/>
              <a:t>Den druhý</a:t>
            </a:r>
            <a:endParaRPr/>
          </a:p>
        </p:txBody>
      </p:sp>
      <p:sp>
        <p:nvSpPr>
          <p:cNvPr id="183" name="Google Shape;183;p23"/>
          <p:cNvSpPr txBox="1"/>
          <p:nvPr>
            <p:ph idx="1" type="body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42925" lvl="0" marL="342900" rtl="0" algn="l">
              <a:spcBef>
                <a:spcPts val="0"/>
              </a:spcBef>
              <a:spcAft>
                <a:spcPts val="0"/>
              </a:spcAft>
              <a:buSzPct val="80000"/>
              <a:buChar char="►"/>
            </a:pPr>
            <a:r>
              <a:rPr lang="cs-CZ" sz="1500"/>
              <a:t>Všechny děti s OMJ</a:t>
            </a:r>
            <a:endParaRPr/>
          </a:p>
          <a:p>
            <a:pPr indent="-342925" lvl="0" marL="342900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cs-CZ" sz="1500"/>
              <a:t>Seznámení se symfonickým orchestrem – podpora obrazu a zvuku na interaktivní tabuli</a:t>
            </a:r>
            <a:endParaRPr/>
          </a:p>
          <a:p>
            <a:pPr indent="-342925" lvl="0" marL="342900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cs-CZ" sz="1500"/>
              <a:t>Seznámení s osobou dirigenta</a:t>
            </a:r>
            <a:endParaRPr/>
          </a:p>
          <a:p>
            <a:pPr indent="-342925" lvl="0" marL="342900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cs-CZ" sz="1500"/>
              <a:t>Názvy hudebních nástrojů</a:t>
            </a:r>
            <a:endParaRPr/>
          </a:p>
          <a:p>
            <a:pPr indent="-342925" lvl="0" marL="342900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cs-CZ" sz="1500"/>
              <a:t>Grafický list – vybarvování strunných nástrojů</a:t>
            </a:r>
            <a:endParaRPr/>
          </a:p>
          <a:p>
            <a:pPr indent="-342925" lvl="0" marL="342900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cs-CZ" sz="1500"/>
              <a:t>Výstupy:</a:t>
            </a:r>
            <a:endParaRPr/>
          </a:p>
          <a:p>
            <a:pPr indent="-342925" lvl="0" marL="342900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cs-CZ" sz="1500"/>
              <a:t>Vizuální a sluchová podpora</a:t>
            </a:r>
            <a:endParaRPr/>
          </a:p>
          <a:p>
            <a:pPr indent="-342925" lvl="0" marL="342900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cs-CZ" sz="1500"/>
              <a:t>Metoda slovní a názorně demonstrační</a:t>
            </a:r>
            <a:endParaRPr/>
          </a:p>
          <a:p>
            <a:pPr indent="-342925" lvl="0" marL="342900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cs-CZ" sz="1500"/>
              <a:t>Zásada názornosti a konkrétnosti</a:t>
            </a:r>
            <a:endParaRPr/>
          </a:p>
          <a:p>
            <a:pPr indent="-342925" lvl="0" marL="342900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cs-CZ" sz="1500"/>
              <a:t>Forma řízená a individuální přístup</a:t>
            </a:r>
            <a:endParaRPr/>
          </a:p>
          <a:p>
            <a:pPr indent="-342925" lvl="0" marL="342900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cs-CZ" sz="1500"/>
              <a:t>Posilování sebevědomí dětem s OMJ – povzbuzování, pochvala</a:t>
            </a:r>
            <a:endParaRPr/>
          </a:p>
        </p:txBody>
      </p:sp>
      <p:pic>
        <p:nvPicPr>
          <p:cNvPr id="184" name="Google Shape;18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72844" y="1690688"/>
            <a:ext cx="3494859" cy="4659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4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cs-CZ"/>
              <a:t>Den třetí</a:t>
            </a:r>
            <a:endParaRPr/>
          </a:p>
        </p:txBody>
      </p:sp>
      <p:sp>
        <p:nvSpPr>
          <p:cNvPr id="190" name="Google Shape;190;p24"/>
          <p:cNvSpPr txBox="1"/>
          <p:nvPr>
            <p:ph idx="1" type="body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ct val="79999"/>
              <a:buChar char="►"/>
            </a:pPr>
            <a:r>
              <a:rPr lang="cs-CZ"/>
              <a:t>Pravidelná píseň – jednoduchá s ukazováním a pohybem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cs-CZ"/>
              <a:t>Hra na piráty – 1 papír – všichni přikreslí nějaký prvek (cestu, strom, poklad,…) do mapy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cs-CZ"/>
              <a:t>Pantomima – hledání pokladu, nápodoba pirátů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cs-CZ"/>
              <a:t>Hra na medvídky – medvídci tajně uklízí rozházené míčky po dětském pokoji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cs-CZ"/>
              <a:t>Třídění barev – vatové kuličky třídit lžíci do barevných misek, třídění obrázků stejné barvy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cs-CZ"/>
              <a:t>Závěrečná píseň s pohybem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cs-CZ"/>
              <a:t>Výstupy: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cs-CZ"/>
              <a:t>Hry na odbourání ostychu dětí s OMJ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cs-CZ"/>
              <a:t>Metody: názorně demonstrační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cs-CZ"/>
              <a:t>Kooperativní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cs-CZ"/>
              <a:t>Prožitkové učení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cs-CZ"/>
              <a:t>Vzájemná pomoc dětí</a:t>
            </a:r>
            <a:endParaRPr/>
          </a:p>
        </p:txBody>
      </p:sp>
      <p:pic>
        <p:nvPicPr>
          <p:cNvPr id="191" name="Google Shape;19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9290" y="1516857"/>
            <a:ext cx="38576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55878" y="3729990"/>
            <a:ext cx="3767667" cy="282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5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cs-CZ"/>
              <a:t>Chiswick Hause School</a:t>
            </a:r>
            <a:endParaRPr/>
          </a:p>
        </p:txBody>
      </p:sp>
      <p:pic>
        <p:nvPicPr>
          <p:cNvPr id="198" name="Google Shape;198;p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20480" y="2160588"/>
            <a:ext cx="2911077" cy="388143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6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cs-CZ"/>
              <a:t>Základní informace o škole</a:t>
            </a:r>
            <a:endParaRPr/>
          </a:p>
        </p:txBody>
      </p:sp>
      <p:sp>
        <p:nvSpPr>
          <p:cNvPr id="204" name="Google Shape;204;p26"/>
          <p:cNvSpPr txBox="1"/>
          <p:nvPr>
            <p:ph idx="1" type="body"/>
          </p:nvPr>
        </p:nvSpPr>
        <p:spPr>
          <a:xfrm>
            <a:off x="315686" y="1690688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1459" lvl="0" marL="342900" rtl="0" algn="l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200"/>
              <a:buChar char="►"/>
            </a:pPr>
            <a:r>
              <a:rPr lang="cs-CZ" sz="1500"/>
              <a:t>Soukromá škola – mateřská spojena se základní školou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200"/>
              <a:buChar char="►"/>
            </a:pPr>
            <a:r>
              <a:rPr lang="cs-CZ" sz="1500"/>
              <a:t>Rodiče platí školné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200"/>
              <a:buChar char="►"/>
            </a:pPr>
            <a:r>
              <a:rPr lang="cs-CZ" sz="1500"/>
              <a:t>Počet dětí: 900, v každé třídě 10 dětí s OMJ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200"/>
              <a:buChar char="►"/>
            </a:pPr>
            <a:r>
              <a:rPr lang="cs-CZ" sz="1500"/>
              <a:t>100 učitelů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200"/>
              <a:buChar char="►"/>
            </a:pPr>
            <a:r>
              <a:rPr lang="cs-CZ" sz="1500"/>
              <a:t>Mateřská škola pro děti 2 – 4 leté,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200"/>
              <a:buChar char="►"/>
            </a:pPr>
            <a:r>
              <a:rPr lang="cs-CZ" sz="1500"/>
              <a:t>Počet dětí na třídu 18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200"/>
              <a:buChar char="►"/>
            </a:pPr>
            <a:r>
              <a:rPr lang="cs-CZ" sz="1500"/>
              <a:t>Výuka 9 – 13 hod, pak zájmové kroužky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200"/>
              <a:buChar char="►"/>
            </a:pPr>
            <a:r>
              <a:rPr lang="cs-CZ" sz="1500"/>
              <a:t>Pro rodiče veden deník (foto, dětské práce, hodnocení)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200"/>
              <a:buChar char="►"/>
            </a:pPr>
            <a:r>
              <a:rPr lang="cs-CZ" sz="1500"/>
              <a:t>Spolupráce s rodinou – besedy, společné odpoledne, kde děti hrají divadelní představení</a:t>
            </a:r>
            <a:endParaRPr/>
          </a:p>
        </p:txBody>
      </p:sp>
      <p:pic>
        <p:nvPicPr>
          <p:cNvPr id="205" name="Google Shape;20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94170" y="3538333"/>
            <a:ext cx="4249783" cy="3187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34321" y="1998322"/>
            <a:ext cx="2782390" cy="3709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azeta">
  <a:themeElements>
    <a:clrScheme name="Fazeta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